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4B_FCCB75E1.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49"/>
  </p:notesMasterIdLst>
  <p:sldIdLst>
    <p:sldId id="256" r:id="rId5"/>
    <p:sldId id="320" r:id="rId6"/>
    <p:sldId id="259" r:id="rId7"/>
    <p:sldId id="260" r:id="rId8"/>
    <p:sldId id="263" r:id="rId9"/>
    <p:sldId id="264" r:id="rId10"/>
    <p:sldId id="266" r:id="rId11"/>
    <p:sldId id="278" r:id="rId12"/>
    <p:sldId id="265" r:id="rId13"/>
    <p:sldId id="308" r:id="rId14"/>
    <p:sldId id="267" r:id="rId15"/>
    <p:sldId id="268" r:id="rId16"/>
    <p:sldId id="270" r:id="rId17"/>
    <p:sldId id="349" r:id="rId18"/>
    <p:sldId id="331" r:id="rId19"/>
    <p:sldId id="348" r:id="rId20"/>
    <p:sldId id="315" r:id="rId21"/>
    <p:sldId id="324" r:id="rId22"/>
    <p:sldId id="342" r:id="rId23"/>
    <p:sldId id="307" r:id="rId24"/>
    <p:sldId id="274" r:id="rId25"/>
    <p:sldId id="272" r:id="rId26"/>
    <p:sldId id="346" r:id="rId27"/>
    <p:sldId id="273" r:id="rId28"/>
    <p:sldId id="318" r:id="rId29"/>
    <p:sldId id="299" r:id="rId30"/>
    <p:sldId id="332" r:id="rId31"/>
    <p:sldId id="280" r:id="rId32"/>
    <p:sldId id="281" r:id="rId33"/>
    <p:sldId id="282" r:id="rId34"/>
    <p:sldId id="283" r:id="rId35"/>
    <p:sldId id="284" r:id="rId36"/>
    <p:sldId id="285" r:id="rId37"/>
    <p:sldId id="319" r:id="rId38"/>
    <p:sldId id="309" r:id="rId39"/>
    <p:sldId id="286" r:id="rId40"/>
    <p:sldId id="333" r:id="rId41"/>
    <p:sldId id="350" r:id="rId42"/>
    <p:sldId id="334" r:id="rId43"/>
    <p:sldId id="290" r:id="rId44"/>
    <p:sldId id="326" r:id="rId45"/>
    <p:sldId id="325" r:id="rId46"/>
    <p:sldId id="328" r:id="rId47"/>
    <p:sldId id="327" r:id="rId48"/>
  </p:sldIdLst>
  <p:sldSz cx="9144000" cy="5143500" type="screen16x9"/>
  <p:notesSz cx="9312275" cy="70262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535E0B-6703-38DA-69A8-ABBE07C29240}" name="Katrina Philp" initials="KP" userId="S::kphilp@airt.net::5694c5e8-a08c-4c94-9a95-549eeb7db8c2" providerId="AD"/>
  <p188:author id="{9D0A672D-275D-4977-ED5F-6D6B954FD969}" name="Tracy Kennedy" initials="TK" userId="S::tkennedy@airt.net::6b88bf8c-80c8-402e-b43c-3eeea41c5201" providerId="AD"/>
  <p188:author id="{F37BF67A-53EA-8E3C-7B39-AF15E11A8B10}" name="Brian Ochocki" initials="BO" userId="S::bochocki@airt.net::85cbcf09-0a4d-438c-bed9-cd3e776ba9c8" providerId="AD"/>
  <p188:author id="{4885BAC2-5EFE-251F-23B7-A1D0512E826C}" name="Kim Vu" initials="KV" userId="S::kvu@airt.net::c8759b01-23a1-46d8-9bcd-a04e6424502a" providerId="AD"/>
  <p188:author id="{0C0260DD-9D46-35E2-BFB5-18C8BD621FC4}" name="Ben Klimisch" initials="BK" userId="S::bklimisch@airt.net::cfc21c3e-04b0-4c1c-a1bc-ac8001c81e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k Swenson" initials="NS" lastIdx="5" clrIdx="0">
    <p:extLst>
      <p:ext uri="{19B8F6BF-5375-455C-9EA6-DF929625EA0E}">
        <p15:presenceInfo xmlns:p15="http://schemas.microsoft.com/office/powerpoint/2012/main" userId="S::nswenson@airt.net::d1818626-9f54-4fed-a675-816171d5674d" providerId="AD"/>
      </p:ext>
    </p:extLst>
  </p:cmAuthor>
  <p:cmAuthor id="2" name="Brian Ochocki" initials="BO" lastIdx="10" clrIdx="1">
    <p:extLst>
      <p:ext uri="{19B8F6BF-5375-455C-9EA6-DF929625EA0E}">
        <p15:presenceInfo xmlns:p15="http://schemas.microsoft.com/office/powerpoint/2012/main" userId="S::bochocki@airt.net::85cbcf09-0a4d-438c-bed9-cd3e776ba9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546A"/>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8F874-FB92-F5D0-C639-4817783DA503}" v="7" dt="2025-06-27T20:46:49.687"/>
    <p1510:client id="{919E9A8D-E385-4E5A-9457-3C574B3ACF3E}" v="706" dt="2025-06-27T18:19:29.109"/>
  </p1510:revLst>
</p1510:revInfo>
</file>

<file path=ppt/tableStyles.xml><?xml version="1.0" encoding="utf-8"?>
<a:tblStyleLst xmlns:a="http://schemas.openxmlformats.org/drawingml/2006/main" def="{F5D0310B-A3D5-42B6-8176-09B71E9C7472}">
  <a:tblStyle styleId="{F5D0310B-A3D5-42B6-8176-09B71E9C74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9" d="100"/>
          <a:sy n="199" d="100"/>
        </p:scale>
        <p:origin x="3222"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'Segment Revenue'!$A$55</c:f>
              <c:strCache>
                <c:ptCount val="1"/>
                <c:pt idx="0">
                  <c:v>Ground Support Equipment</c:v>
                </c:pt>
              </c:strCache>
            </c:strRef>
          </c:tx>
          <c:spPr>
            <a:solidFill>
              <a:srgbClr val="002060"/>
            </a:solidFill>
            <a:ln>
              <a:noFill/>
            </a:ln>
            <a:effectLst/>
          </c:spPr>
          <c:invertIfNegative val="0"/>
          <c:cat>
            <c:strRef>
              <c:f>'Segment Revenue'!$B$54:$C$54</c:f>
              <c:strCache>
                <c:ptCount val="2"/>
                <c:pt idx="0">
                  <c:v>FY14</c:v>
                </c:pt>
                <c:pt idx="1">
                  <c:v>FY25</c:v>
                </c:pt>
              </c:strCache>
            </c:strRef>
          </c:cat>
          <c:val>
            <c:numRef>
              <c:f>'Segment Revenue'!$B$55:$C$55</c:f>
              <c:numCache>
                <c:formatCode>_(* #,##0_);_(* \(#,##0\);_(* "-"??_);_(@_)</c:formatCode>
                <c:ptCount val="2"/>
                <c:pt idx="0">
                  <c:v>31510192</c:v>
                </c:pt>
                <c:pt idx="1">
                  <c:v>38940000</c:v>
                </c:pt>
              </c:numCache>
            </c:numRef>
          </c:val>
          <c:extLst>
            <c:ext xmlns:c16="http://schemas.microsoft.com/office/drawing/2014/chart" uri="{C3380CC4-5D6E-409C-BE32-E72D297353CC}">
              <c16:uniqueId val="{00000000-2429-4968-B784-B193B6287738}"/>
            </c:ext>
          </c:extLst>
        </c:ser>
        <c:ser>
          <c:idx val="1"/>
          <c:order val="1"/>
          <c:tx>
            <c:strRef>
              <c:f>'Segment Revenue'!$A$56</c:f>
              <c:strCache>
                <c:ptCount val="1"/>
                <c:pt idx="0">
                  <c:v>Overnight Air Cargo</c:v>
                </c:pt>
              </c:strCache>
            </c:strRef>
          </c:tx>
          <c:spPr>
            <a:solidFill>
              <a:srgbClr val="C00000"/>
            </a:solidFill>
            <a:ln>
              <a:noFill/>
            </a:ln>
            <a:effectLst/>
          </c:spPr>
          <c:invertIfNegative val="0"/>
          <c:cat>
            <c:strRef>
              <c:f>'Segment Revenue'!$B$54:$C$54</c:f>
              <c:strCache>
                <c:ptCount val="2"/>
                <c:pt idx="0">
                  <c:v>FY14</c:v>
                </c:pt>
                <c:pt idx="1">
                  <c:v>FY25</c:v>
                </c:pt>
              </c:strCache>
            </c:strRef>
          </c:cat>
          <c:val>
            <c:numRef>
              <c:f>'Segment Revenue'!$B$56:$C$56</c:f>
              <c:numCache>
                <c:formatCode>_(* #,##0_);_(* \(#,##0\);_(* "-"??_);_(@_)</c:formatCode>
                <c:ptCount val="2"/>
                <c:pt idx="0">
                  <c:v>52341439</c:v>
                </c:pt>
                <c:pt idx="1">
                  <c:v>124911000</c:v>
                </c:pt>
              </c:numCache>
            </c:numRef>
          </c:val>
          <c:extLst>
            <c:ext xmlns:c16="http://schemas.microsoft.com/office/drawing/2014/chart" uri="{C3380CC4-5D6E-409C-BE32-E72D297353CC}">
              <c16:uniqueId val="{00000001-2429-4968-B784-B193B6287738}"/>
            </c:ext>
          </c:extLst>
        </c:ser>
        <c:ser>
          <c:idx val="2"/>
          <c:order val="2"/>
          <c:tx>
            <c:strRef>
              <c:f>'Segment Revenue'!$A$57</c:f>
              <c:strCache>
                <c:ptCount val="1"/>
                <c:pt idx="0">
                  <c:v>Commercial Aircraft &amp; Engines</c:v>
                </c:pt>
              </c:strCache>
            </c:strRef>
          </c:tx>
          <c:spPr>
            <a:solidFill>
              <a:schemeClr val="accent4"/>
            </a:solidFill>
            <a:ln>
              <a:noFill/>
            </a:ln>
            <a:effectLst/>
          </c:spPr>
          <c:invertIfNegative val="0"/>
          <c:cat>
            <c:strRef>
              <c:f>'Segment Revenue'!$B$54:$C$54</c:f>
              <c:strCache>
                <c:ptCount val="2"/>
                <c:pt idx="0">
                  <c:v>FY14</c:v>
                </c:pt>
                <c:pt idx="1">
                  <c:v>FY25</c:v>
                </c:pt>
              </c:strCache>
            </c:strRef>
          </c:cat>
          <c:val>
            <c:numRef>
              <c:f>'Segment Revenue'!$B$57:$C$57</c:f>
              <c:numCache>
                <c:formatCode>_(* #,##0_);_(* \(#,##0\);_(* "-"??_);_(@_)</c:formatCode>
                <c:ptCount val="2"/>
                <c:pt idx="0">
                  <c:v>0</c:v>
                </c:pt>
                <c:pt idx="1">
                  <c:v>119412000</c:v>
                </c:pt>
              </c:numCache>
            </c:numRef>
          </c:val>
          <c:extLst>
            <c:ext xmlns:c16="http://schemas.microsoft.com/office/drawing/2014/chart" uri="{C3380CC4-5D6E-409C-BE32-E72D297353CC}">
              <c16:uniqueId val="{00000002-2429-4968-B784-B193B6287738}"/>
            </c:ext>
          </c:extLst>
        </c:ser>
        <c:ser>
          <c:idx val="3"/>
          <c:order val="3"/>
          <c:tx>
            <c:strRef>
              <c:f>'Segment Revenue'!$A$58</c:f>
              <c:strCache>
                <c:ptCount val="1"/>
                <c:pt idx="0">
                  <c:v>Digital Solutions</c:v>
                </c:pt>
              </c:strCache>
            </c:strRef>
          </c:tx>
          <c:spPr>
            <a:solidFill>
              <a:srgbClr val="66CCFF"/>
            </a:solidFill>
            <a:ln>
              <a:noFill/>
            </a:ln>
            <a:effectLst/>
          </c:spPr>
          <c:invertIfNegative val="0"/>
          <c:val>
            <c:numRef>
              <c:f>'Segment Revenue'!$B$58:$C$58</c:f>
              <c:numCache>
                <c:formatCode>_(* #,##0_);_(* \(#,##0\);_(* "-"??_);_(@_)</c:formatCode>
                <c:ptCount val="2"/>
                <c:pt idx="0">
                  <c:v>0</c:v>
                </c:pt>
                <c:pt idx="1">
                  <c:v>7268000</c:v>
                </c:pt>
              </c:numCache>
            </c:numRef>
          </c:val>
          <c:extLst>
            <c:ext xmlns:c16="http://schemas.microsoft.com/office/drawing/2014/chart" uri="{C3380CC4-5D6E-409C-BE32-E72D297353CC}">
              <c16:uniqueId val="{00000003-2429-4968-B784-B193B6287738}"/>
            </c:ext>
          </c:extLst>
        </c:ser>
        <c:dLbls>
          <c:showLegendKey val="0"/>
          <c:showVal val="0"/>
          <c:showCatName val="0"/>
          <c:showSerName val="0"/>
          <c:showPercent val="0"/>
          <c:showBubbleSize val="0"/>
        </c:dLbls>
        <c:gapWidth val="150"/>
        <c:overlap val="100"/>
        <c:axId val="590491480"/>
        <c:axId val="590495744"/>
      </c:barChart>
      <c:catAx>
        <c:axId val="590491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590495744"/>
        <c:crosses val="autoZero"/>
        <c:auto val="1"/>
        <c:lblAlgn val="ctr"/>
        <c:lblOffset val="100"/>
        <c:noMultiLvlLbl val="0"/>
      </c:catAx>
      <c:valAx>
        <c:axId val="590495744"/>
        <c:scaling>
          <c:orientation val="minMax"/>
        </c:scaling>
        <c:delete val="1"/>
        <c:axPos val="l"/>
        <c:numFmt formatCode="_(* #,##0_);_(* \(#,##0\);_(* &quot;-&quot;??_);_(@_)" sourceLinked="1"/>
        <c:majorTickMark val="none"/>
        <c:minorTickMark val="none"/>
        <c:tickLblPos val="nextTo"/>
        <c:crossAx val="590491480"/>
        <c:crosses val="autoZero"/>
        <c:crossBetween val="between"/>
      </c:valAx>
      <c:spPr>
        <a:noFill/>
        <a:ln>
          <a:noFill/>
        </a:ln>
        <a:effectLst/>
      </c:spPr>
    </c:plotArea>
    <c:legend>
      <c:legendPos val="r"/>
      <c:layout>
        <c:manualLayout>
          <c:xMode val="edge"/>
          <c:yMode val="edge"/>
          <c:x val="0.68496551520704707"/>
          <c:y val="0.29207347004054945"/>
          <c:w val="0.30098614893079628"/>
          <c:h val="0.36768271501959832"/>
        </c:manualLayout>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0_0.xml><?xml version="1.0" encoding="utf-8"?>
<p188:cmLst xmlns:a="http://schemas.openxmlformats.org/drawingml/2006/main" xmlns:r="http://schemas.openxmlformats.org/officeDocument/2006/relationships" xmlns:p188="http://schemas.microsoft.com/office/powerpoint/2018/8/main">
  <p188:cm id="{CB1AD375-8D4E-44CB-9296-EDE7098EFDD4}" authorId="{4885BAC2-5EFE-251F-23B7-A1D0512E826C}" status="resolved" created="2025-06-30T15:06:56.149" complete="100000">
    <ac:deMkLst xmlns:ac="http://schemas.microsoft.com/office/drawing/2013/main/command">
      <pc:docMk xmlns:pc="http://schemas.microsoft.com/office/powerpoint/2013/main/command"/>
      <pc:sldMk xmlns:pc="http://schemas.microsoft.com/office/powerpoint/2013/main/command" cId="0" sldId="256"/>
      <ac:picMk id="54" creationId="{00000000-0000-0000-0000-000000000000}"/>
    </ac:deMkLst>
    <p188:txBody>
      <a:bodyPr/>
      <a:lstStyle/>
      <a:p>
        <a:r>
          <a:rPr lang="en-US"/>
          <a:t>Should probably do a search for commercial Jet and replace with Commercial Aircraft</a:t>
        </a:r>
      </a:p>
    </p188:txBody>
  </p188:cm>
  <p188:cm id="{D97A3188-6CF6-4332-B5B8-29AA82396600}" authorId="{4885BAC2-5EFE-251F-23B7-A1D0512E826C}" status="resolved" created="2025-06-30T15:07:49.152" complete="100000">
    <pc:sldMkLst xmlns:pc="http://schemas.microsoft.com/office/powerpoint/2013/main/command">
      <pc:docMk/>
      <pc:sldMk cId="0" sldId="256"/>
    </pc:sldMkLst>
    <p188:txBody>
      <a:bodyPr/>
      <a:lstStyle/>
      <a:p>
        <a:r>
          <a:rPr lang="en-US"/>
          <a:t>Also should do a search for ground equipment and change to ground support equipment</a:t>
        </a:r>
      </a:p>
    </p188:txBody>
  </p188:cm>
</p188:cmLst>
</file>

<file path=ppt/comments/modernComment_14B_FCCB75E1.xml><?xml version="1.0" encoding="utf-8"?>
<p188:cmLst xmlns:a="http://schemas.openxmlformats.org/drawingml/2006/main" xmlns:r="http://schemas.openxmlformats.org/officeDocument/2006/relationships" xmlns:p188="http://schemas.microsoft.com/office/powerpoint/2018/8/main">
  <p188:cm id="{24B0003C-E461-44D2-9486-13FB0F58CDEC}" authorId="{4885BAC2-5EFE-251F-23B7-A1D0512E826C}" status="resolved" created="2025-06-30T15:03:09.078" complete="100000">
    <ac:txMkLst xmlns:ac="http://schemas.microsoft.com/office/drawing/2013/main/command">
      <pc:docMk xmlns:pc="http://schemas.microsoft.com/office/powerpoint/2013/main/command"/>
      <pc:sldMk xmlns:pc="http://schemas.microsoft.com/office/powerpoint/2013/main/command" cId="4241192417" sldId="331"/>
      <ac:graphicFrameMk id="2" creationId="{1DB83FD5-70FA-4E7D-8897-EC9FC5ABBDAC}"/>
      <ac:tblMk/>
      <ac:tcMk rowId="545594971" colId="2528212053"/>
      <ac:txMk cp="0" len="7">
        <ac:context len="8" hash="1092898057"/>
      </ac:txMk>
    </ac:txMkLst>
    <p188:pos x="4158696" y="1626480"/>
    <p188:txBody>
      <a:bodyPr/>
      <a:lstStyle/>
      <a:p>
        <a:r>
          <a:rPr lang="en-US"/>
          <a:t>This should $7.5</a:t>
        </a:r>
      </a:p>
    </p188:txBody>
  </p188:cm>
  <p188:cm id="{CC95F2A6-1408-4736-9C6E-9969BF80639A}" authorId="{4885BAC2-5EFE-251F-23B7-A1D0512E826C}" status="resolved" created="2025-06-30T15:03:38.991" complete="100000">
    <ac:txMkLst xmlns:ac="http://schemas.microsoft.com/office/drawing/2013/main/command">
      <pc:docMk xmlns:pc="http://schemas.microsoft.com/office/powerpoint/2013/main/command"/>
      <pc:sldMk xmlns:pc="http://schemas.microsoft.com/office/powerpoint/2013/main/command" cId="4241192417" sldId="331"/>
      <ac:spMk id="5" creationId="{EBE4DDC6-1E68-E3FE-9C8E-0D8A11C216DC}"/>
      <ac:txMk cp="370" len="8">
        <ac:context len="565" hash="2041055187"/>
      </ac:txMk>
    </ac:txMkLst>
    <p188:pos x="6942306" y="902783"/>
    <p188:txBody>
      <a:bodyPr/>
      <a:lstStyle/>
      <a:p>
        <a:r>
          <a:rPr lang="en-US"/>
          <a:t>This should be commercial aircraft, engines and parts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316163" y="527050"/>
            <a:ext cx="4681537" cy="26336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31228" y="3337481"/>
            <a:ext cx="7449820" cy="3161824"/>
          </a:xfrm>
          <a:prstGeom prst="rect">
            <a:avLst/>
          </a:prstGeom>
          <a:noFill/>
          <a:ln>
            <a:noFill/>
          </a:ln>
        </p:spPr>
        <p:txBody>
          <a:bodyPr spcFirstLastPara="1" wrap="square" lIns="93339" tIns="93339" rIns="93339" bIns="9333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337187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5a6589ba5_0_7: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5a6589ba5_0_7: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1908259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58d295940_0_18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58d295940_0_18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79641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58d295940_0_18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58d295940_0_18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a:t>Revenue taken from Pg 3 of the Q filing -  the phrasing below can be used in future iterations, will have to update based on any new information that comes about, particularly in the last blurb regarding the specific types of aircrafts. In the Q4 presentation, change to 12 month period ended 03/31, and update the figures accordingly.</a:t>
            </a:r>
            <a:endParaRPr/>
          </a:p>
        </p:txBody>
      </p:sp>
    </p:spTree>
    <p:extLst>
      <p:ext uri="{BB962C8B-B14F-4D97-AF65-F5344CB8AC3E}">
        <p14:creationId xmlns:p14="http://schemas.microsoft.com/office/powerpoint/2010/main" val="130161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58d295940_0_173: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58d295940_0_173: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Clr>
                <a:schemeClr val="dk1"/>
              </a:buClr>
              <a:buNone/>
            </a:pPr>
            <a:endParaRPr sz="1400">
              <a:solidFill>
                <a:schemeClr val="dk1"/>
              </a:solidFill>
            </a:endParaRPr>
          </a:p>
        </p:txBody>
      </p:sp>
    </p:spTree>
    <p:extLst>
      <p:ext uri="{BB962C8B-B14F-4D97-AF65-F5344CB8AC3E}">
        <p14:creationId xmlns:p14="http://schemas.microsoft.com/office/powerpoint/2010/main" val="2338266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458d295940_0_216: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458d295940_0_216: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sz="1400"/>
              <a:t>Same comment as the previous two slides – Revenue information taken from Pg 3 of the Q – all of the bullet points below seem fit to be used in future iterations – will just have to amend the numerical figures in the charts. Same comment as previous slide. Backlog number in bottom right corner can be sourced from the K.</a:t>
            </a:r>
            <a:endParaRPr sz="1400"/>
          </a:p>
        </p:txBody>
      </p:sp>
    </p:spTree>
    <p:extLst>
      <p:ext uri="{BB962C8B-B14F-4D97-AF65-F5344CB8AC3E}">
        <p14:creationId xmlns:p14="http://schemas.microsoft.com/office/powerpoint/2010/main" val="174623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76CB9B1A-CCD4-DCF6-7BAB-52489596891A}"/>
            </a:ext>
          </a:extLst>
        </p:cNvPr>
        <p:cNvGrpSpPr/>
        <p:nvPr/>
      </p:nvGrpSpPr>
      <p:grpSpPr>
        <a:xfrm>
          <a:off x="0" y="0"/>
          <a:ext cx="0" cy="0"/>
          <a:chOff x="0" y="0"/>
          <a:chExt cx="0" cy="0"/>
        </a:xfrm>
      </p:grpSpPr>
      <p:sp>
        <p:nvSpPr>
          <p:cNvPr id="282" name="Google Shape;282;g458d295940_0_216:notes">
            <a:extLst>
              <a:ext uri="{FF2B5EF4-FFF2-40B4-BE49-F238E27FC236}">
                <a16:creationId xmlns:a16="http://schemas.microsoft.com/office/drawing/2014/main" id="{C5B7F0E8-90FB-D5E3-8EDF-1645DB47C283}"/>
              </a:ext>
            </a:extLst>
          </p:cNvPr>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458d295940_0_216:notes">
            <a:extLst>
              <a:ext uri="{FF2B5EF4-FFF2-40B4-BE49-F238E27FC236}">
                <a16:creationId xmlns:a16="http://schemas.microsoft.com/office/drawing/2014/main" id="{57CD021B-A9E0-5ABB-2F01-240280B5C2F2}"/>
              </a:ext>
            </a:extLst>
          </p:cNvPr>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sz="1400"/>
          </a:p>
        </p:txBody>
      </p:sp>
    </p:spTree>
    <p:extLst>
      <p:ext uri="{BB962C8B-B14F-4D97-AF65-F5344CB8AC3E}">
        <p14:creationId xmlns:p14="http://schemas.microsoft.com/office/powerpoint/2010/main" val="3223565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58d295940_0_18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58d295940_0_18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a:t>Look into where this information is being sourced from – particularly where is the partitioning and breakdown of the information, is this being sourced from the Q, and if so where? It does not appear to be sourced from the Q – look into the supermodel and see if this information can be gleaned and extracted from anywhere in the model. Add 2025 figures and will likely remove the 2020 figures, but ensure that is the plan before doing so.</a:t>
            </a:r>
            <a:endParaRPr/>
          </a:p>
        </p:txBody>
      </p:sp>
    </p:spTree>
    <p:extLst>
      <p:ext uri="{BB962C8B-B14F-4D97-AF65-F5344CB8AC3E}">
        <p14:creationId xmlns:p14="http://schemas.microsoft.com/office/powerpoint/2010/main" val="1395265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a16="http://schemas.microsoft.com/office/drawing/2014/main" id="{B8FE461D-B424-B87F-24CD-CF5B8968D469}"/>
            </a:ext>
          </a:extLst>
        </p:cNvPr>
        <p:cNvGrpSpPr/>
        <p:nvPr/>
      </p:nvGrpSpPr>
      <p:grpSpPr>
        <a:xfrm>
          <a:off x="0" y="0"/>
          <a:ext cx="0" cy="0"/>
          <a:chOff x="0" y="0"/>
          <a:chExt cx="0" cy="0"/>
        </a:xfrm>
      </p:grpSpPr>
      <p:sp>
        <p:nvSpPr>
          <p:cNvPr id="213" name="Google Shape;213;g458d295940_0_188:notes">
            <a:extLst>
              <a:ext uri="{FF2B5EF4-FFF2-40B4-BE49-F238E27FC236}">
                <a16:creationId xmlns:a16="http://schemas.microsoft.com/office/drawing/2014/main" id="{33DBDE2D-66F2-0308-E336-A9172688479C}"/>
              </a:ext>
            </a:extLst>
          </p:cNvPr>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58d295940_0_188:notes">
            <a:extLst>
              <a:ext uri="{FF2B5EF4-FFF2-40B4-BE49-F238E27FC236}">
                <a16:creationId xmlns:a16="http://schemas.microsoft.com/office/drawing/2014/main" id="{8916B1A7-165B-E136-4272-07D018433A64}"/>
              </a:ext>
            </a:extLst>
          </p:cNvPr>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a:t>The data that is housed here will be sent over from Kim via an excel sheet, and will have to be transferred over to this format.</a:t>
            </a:r>
            <a:endParaRPr/>
          </a:p>
        </p:txBody>
      </p:sp>
    </p:spTree>
    <p:extLst>
      <p:ext uri="{BB962C8B-B14F-4D97-AF65-F5344CB8AC3E}">
        <p14:creationId xmlns:p14="http://schemas.microsoft.com/office/powerpoint/2010/main" val="890012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458d295940_0_216: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458d295940_0_216: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sz="1400"/>
              <a:t>Not taken from the Q – can be </a:t>
            </a:r>
            <a:r>
              <a:rPr lang="en-US" sz="1400" err="1"/>
              <a:t>resused</a:t>
            </a:r>
            <a:r>
              <a:rPr lang="en-US" sz="1400"/>
              <a:t> in future iterations if the belief is that it is a value add to the presentation as a whole.</a:t>
            </a:r>
            <a:endParaRPr sz="1400"/>
          </a:p>
        </p:txBody>
      </p:sp>
    </p:spTree>
    <p:extLst>
      <p:ext uri="{BB962C8B-B14F-4D97-AF65-F5344CB8AC3E}">
        <p14:creationId xmlns:p14="http://schemas.microsoft.com/office/powerpoint/2010/main" val="115507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458d295940_0_216: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458d295940_0_216: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sz="1400"/>
              <a:t>Not taken from the Q – this slide is likely very valuable and speaks well to the growth potential of this portion of the business, will need be amended with new figures in future iterations. Ben to show where this is sourced from. And updating 12/31/24 to 03/31/25 in Q4 presentation. Use quarterly figures in all other iterations.</a:t>
            </a:r>
            <a:endParaRPr sz="1400"/>
          </a:p>
        </p:txBody>
      </p:sp>
    </p:spTree>
    <p:extLst>
      <p:ext uri="{BB962C8B-B14F-4D97-AF65-F5344CB8AC3E}">
        <p14:creationId xmlns:p14="http://schemas.microsoft.com/office/powerpoint/2010/main" val="3206177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458d295940_0_216: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458d295940_0_216: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sz="1400"/>
              <a:t>Similarly, not taken from the Q filing – likely sourced from the individual business unit – get clarity on this. Will also need to be amended with new data in future iterations of this presentation. Similar comment, Ben to show where this is sourced from.</a:t>
            </a:r>
            <a:endParaRPr sz="1400"/>
          </a:p>
        </p:txBody>
      </p:sp>
    </p:spTree>
    <p:extLst>
      <p:ext uri="{BB962C8B-B14F-4D97-AF65-F5344CB8AC3E}">
        <p14:creationId xmlns:p14="http://schemas.microsoft.com/office/powerpoint/2010/main" val="2231786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462677bb9_1_0: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462677bb9_1_0: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a:t>Boiler plate language</a:t>
            </a:r>
            <a:endParaRPr/>
          </a:p>
        </p:txBody>
      </p:sp>
    </p:spTree>
    <p:extLst>
      <p:ext uri="{BB962C8B-B14F-4D97-AF65-F5344CB8AC3E}">
        <p14:creationId xmlns:p14="http://schemas.microsoft.com/office/powerpoint/2010/main" val="28752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6051354a0_0_29: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6051354a0_0_29: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solidFill>
                <a:schemeClr val="dk1"/>
              </a:solidFill>
            </a:endParaRPr>
          </a:p>
          <a:p>
            <a:pPr marL="0" indent="0">
              <a:buClr>
                <a:schemeClr val="dk1"/>
              </a:buClr>
              <a:buNone/>
            </a:pPr>
            <a:endParaRPr>
              <a:solidFill>
                <a:schemeClr val="dk1"/>
              </a:solidFill>
            </a:endParaRPr>
          </a:p>
        </p:txBody>
      </p:sp>
    </p:spTree>
    <p:extLst>
      <p:ext uri="{BB962C8B-B14F-4D97-AF65-F5344CB8AC3E}">
        <p14:creationId xmlns:p14="http://schemas.microsoft.com/office/powerpoint/2010/main" val="184767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4861ab723b_0_1: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4861ab723b_0_1: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Clr>
                <a:schemeClr val="dk1"/>
              </a:buClr>
              <a:buNone/>
            </a:pPr>
            <a:r>
              <a:rPr lang="en-US" sz="1000"/>
              <a:t>This will be updated with Fiscal Year end figures.</a:t>
            </a:r>
            <a:endParaRPr sz="1000"/>
          </a:p>
        </p:txBody>
      </p:sp>
    </p:spTree>
    <p:extLst>
      <p:ext uri="{BB962C8B-B14F-4D97-AF65-F5344CB8AC3E}">
        <p14:creationId xmlns:p14="http://schemas.microsoft.com/office/powerpoint/2010/main" val="1397867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462677bb9_1_35: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462677bb9_1_35: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sz="1400"/>
              <a:t>Ben to show where to get the figures for this slide – update to show most recent quarter.</a:t>
            </a:r>
            <a:endParaRPr sz="1400"/>
          </a:p>
        </p:txBody>
      </p:sp>
    </p:spTree>
    <p:extLst>
      <p:ext uri="{BB962C8B-B14F-4D97-AF65-F5344CB8AC3E}">
        <p14:creationId xmlns:p14="http://schemas.microsoft.com/office/powerpoint/2010/main" val="1882242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d8fb6fd80_0_17: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4d8fb6fd80_0_17: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lnSpc>
                <a:spcPct val="115000"/>
              </a:lnSpc>
              <a:buClr>
                <a:schemeClr val="dk1"/>
              </a:buClr>
              <a:buNone/>
            </a:pPr>
            <a:r>
              <a:rPr lang="en-US">
                <a:solidFill>
                  <a:schemeClr val="dk1"/>
                </a:solidFill>
              </a:rPr>
              <a:t>Sourced from Page 15 of 10-Q. </a:t>
            </a:r>
            <a:endParaRPr>
              <a:solidFill>
                <a:schemeClr val="dk1"/>
              </a:solidFill>
            </a:endParaRPr>
          </a:p>
        </p:txBody>
      </p:sp>
    </p:spTree>
    <p:extLst>
      <p:ext uri="{BB962C8B-B14F-4D97-AF65-F5344CB8AC3E}">
        <p14:creationId xmlns:p14="http://schemas.microsoft.com/office/powerpoint/2010/main" val="3195467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d8fb6fd80_0_17: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4d8fb6fd80_0_17: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lnSpc>
                <a:spcPct val="115000"/>
              </a:lnSpc>
              <a:buClr>
                <a:schemeClr val="dk1"/>
              </a:buClr>
              <a:buNone/>
            </a:pPr>
            <a:r>
              <a:rPr lang="en-US">
                <a:solidFill>
                  <a:schemeClr val="dk1"/>
                </a:solidFill>
              </a:rPr>
              <a:t>Debt Table Workbook in Back Office&gt; Investor, can copy and paste based on new figures – ensure that “Group” heading is removed.</a:t>
            </a:r>
            <a:endParaRPr>
              <a:solidFill>
                <a:schemeClr val="dk1"/>
              </a:solidFill>
            </a:endParaRPr>
          </a:p>
        </p:txBody>
      </p:sp>
    </p:spTree>
    <p:extLst>
      <p:ext uri="{BB962C8B-B14F-4D97-AF65-F5344CB8AC3E}">
        <p14:creationId xmlns:p14="http://schemas.microsoft.com/office/powerpoint/2010/main" val="3881156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462677bb9_1_35: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462677bb9_1_35: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sz="1400"/>
          </a:p>
        </p:txBody>
      </p:sp>
    </p:spTree>
    <p:extLst>
      <p:ext uri="{BB962C8B-B14F-4D97-AF65-F5344CB8AC3E}">
        <p14:creationId xmlns:p14="http://schemas.microsoft.com/office/powerpoint/2010/main" val="3929685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cf2f6e7dd_0_219: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cf2f6e7dd_0_219: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lnSpc>
                <a:spcPct val="115000"/>
              </a:lnSpc>
              <a:buNone/>
            </a:pPr>
            <a:r>
              <a:rPr lang="en-US" sz="900"/>
              <a:t>Ben to show – perhaps a different way to present. </a:t>
            </a:r>
            <a:r>
              <a:rPr lang="en-US" sz="900" err="1"/>
              <a:t>PowerBI</a:t>
            </a:r>
            <a:r>
              <a:rPr lang="en-US" sz="900"/>
              <a:t> currently.</a:t>
            </a:r>
            <a:endParaRPr sz="900"/>
          </a:p>
        </p:txBody>
      </p:sp>
    </p:spTree>
    <p:extLst>
      <p:ext uri="{BB962C8B-B14F-4D97-AF65-F5344CB8AC3E}">
        <p14:creationId xmlns:p14="http://schemas.microsoft.com/office/powerpoint/2010/main" val="2335438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cf2f6e7dd_0_219: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cf2f6e7dd_0_219: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lnSpc>
                <a:spcPct val="115000"/>
              </a:lnSpc>
              <a:buNone/>
            </a:pPr>
            <a:r>
              <a:rPr lang="en-US" sz="900"/>
              <a:t>Ben to show where to find the information needed for this slide. AIRT Returns is the source file – spend some time in here and ensure that you conceptually understand it.</a:t>
            </a:r>
            <a:endParaRPr sz="900"/>
          </a:p>
        </p:txBody>
      </p:sp>
    </p:spTree>
    <p:extLst>
      <p:ext uri="{BB962C8B-B14F-4D97-AF65-F5344CB8AC3E}">
        <p14:creationId xmlns:p14="http://schemas.microsoft.com/office/powerpoint/2010/main" val="1547584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5cf2f6e7dd_0_107: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5cf2f6e7dd_0_107: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3373993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458d295940_0_359: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458d295940_0_359: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sz="1600"/>
          </a:p>
        </p:txBody>
      </p:sp>
    </p:spTree>
    <p:extLst>
      <p:ext uri="{BB962C8B-B14F-4D97-AF65-F5344CB8AC3E}">
        <p14:creationId xmlns:p14="http://schemas.microsoft.com/office/powerpoint/2010/main" val="4178113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6051354a0_0_15: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6051354a0_0_15: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Clr>
                <a:schemeClr val="dk1"/>
              </a:buClr>
              <a:buNone/>
            </a:pPr>
            <a:r>
              <a:rPr lang="en-US">
                <a:solidFill>
                  <a:srgbClr val="434343"/>
                </a:solidFill>
              </a:rPr>
              <a:t>Who we are will remain unchanged – operating highlights should be amended, just done at end of fiscal yr. </a:t>
            </a:r>
            <a:endParaRPr>
              <a:solidFill>
                <a:srgbClr val="434343"/>
              </a:solidFill>
            </a:endParaRPr>
          </a:p>
        </p:txBody>
      </p:sp>
    </p:spTree>
    <p:extLst>
      <p:ext uri="{BB962C8B-B14F-4D97-AF65-F5344CB8AC3E}">
        <p14:creationId xmlns:p14="http://schemas.microsoft.com/office/powerpoint/2010/main" val="148635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458d295940_0_427: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458d295940_0_427: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sz="1600"/>
          </a:p>
        </p:txBody>
      </p:sp>
    </p:spTree>
    <p:extLst>
      <p:ext uri="{BB962C8B-B14F-4D97-AF65-F5344CB8AC3E}">
        <p14:creationId xmlns:p14="http://schemas.microsoft.com/office/powerpoint/2010/main" val="3043407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458d295940_0_442: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458d295940_0_442: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228227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458d295940_0_456: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458d295940_0_456: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1821089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cf2f6e7dd_0_126: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cf2f6e7dd_0_126: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1322153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58d295940_0_18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58d295940_0_18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2064126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58d295940_0_18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58d295940_0_18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a:t>Sourced from 10K in Non-GAAP Financial Measures section. </a:t>
            </a:r>
            <a:endParaRPr/>
          </a:p>
        </p:txBody>
      </p:sp>
    </p:spTree>
    <p:extLst>
      <p:ext uri="{BB962C8B-B14F-4D97-AF65-F5344CB8AC3E}">
        <p14:creationId xmlns:p14="http://schemas.microsoft.com/office/powerpoint/2010/main" val="3011292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458d295940_0_372:notes"/>
          <p:cNvSpPr>
            <a:spLocks noGrp="1" noRot="1" noChangeAspect="1"/>
          </p:cNvSpPr>
          <p:nvPr>
            <p:ph type="sldImg" idx="2"/>
          </p:nvPr>
        </p:nvSpPr>
        <p:spPr>
          <a:xfrm>
            <a:off x="381000" y="687388"/>
            <a:ext cx="6107113" cy="34369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458d295940_0_372:notes"/>
          <p:cNvSpPr txBox="1">
            <a:spLocks noGrp="1"/>
          </p:cNvSpPr>
          <p:nvPr>
            <p:ph type="body" idx="1"/>
          </p:nvPr>
        </p:nvSpPr>
        <p:spPr>
          <a:xfrm>
            <a:off x="686971" y="4353236"/>
            <a:ext cx="5495769" cy="4124118"/>
          </a:xfrm>
          <a:prstGeom prst="rect">
            <a:avLst/>
          </a:prstGeom>
        </p:spPr>
        <p:txBody>
          <a:bodyPr spcFirstLastPara="1" wrap="square" lIns="91599" tIns="91599" rIns="91599" bIns="91599" anchor="t" anchorCtr="0">
            <a:noAutofit/>
          </a:bodyPr>
          <a:lstStyle/>
          <a:p>
            <a:pPr marL="0" indent="0">
              <a:buClr>
                <a:schemeClr val="dk1"/>
              </a:buClr>
              <a:buNone/>
            </a:pPr>
            <a:r>
              <a:rPr lang="en-US"/>
              <a:t>Katrina to send any questions received and their corresponding answers.</a:t>
            </a:r>
            <a:endParaRPr/>
          </a:p>
        </p:txBody>
      </p:sp>
    </p:spTree>
    <p:extLst>
      <p:ext uri="{BB962C8B-B14F-4D97-AF65-F5344CB8AC3E}">
        <p14:creationId xmlns:p14="http://schemas.microsoft.com/office/powerpoint/2010/main" val="2439586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458d295940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458d295940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4024584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2A146DA4-44CD-3CA5-0908-ED7277DAC33B}"/>
            </a:ext>
          </a:extLst>
        </p:cNvPr>
        <p:cNvGrpSpPr/>
        <p:nvPr/>
      </p:nvGrpSpPr>
      <p:grpSpPr>
        <a:xfrm>
          <a:off x="0" y="0"/>
          <a:ext cx="0" cy="0"/>
          <a:chOff x="0" y="0"/>
          <a:chExt cx="0" cy="0"/>
        </a:xfrm>
      </p:grpSpPr>
      <p:sp>
        <p:nvSpPr>
          <p:cNvPr id="648" name="Google Shape;648;g458d295940_0_396:notes">
            <a:extLst>
              <a:ext uri="{FF2B5EF4-FFF2-40B4-BE49-F238E27FC236}">
                <a16:creationId xmlns:a16="http://schemas.microsoft.com/office/drawing/2014/main" id="{6DD43CC1-1BBC-E924-593A-7A5FEB0F99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458d295940_0_396:notes">
            <a:extLst>
              <a:ext uri="{FF2B5EF4-FFF2-40B4-BE49-F238E27FC236}">
                <a16:creationId xmlns:a16="http://schemas.microsoft.com/office/drawing/2014/main" id="{1F2EBE6B-503E-8DB9-2CC8-13EDE6DF61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4003886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9618A951-10C2-DD85-560C-3C1574B7FC50}"/>
            </a:ext>
          </a:extLst>
        </p:cNvPr>
        <p:cNvGrpSpPr/>
        <p:nvPr/>
      </p:nvGrpSpPr>
      <p:grpSpPr>
        <a:xfrm>
          <a:off x="0" y="0"/>
          <a:ext cx="0" cy="0"/>
          <a:chOff x="0" y="0"/>
          <a:chExt cx="0" cy="0"/>
        </a:xfrm>
      </p:grpSpPr>
      <p:sp>
        <p:nvSpPr>
          <p:cNvPr id="648" name="Google Shape;648;g458d295940_0_396:notes">
            <a:extLst>
              <a:ext uri="{FF2B5EF4-FFF2-40B4-BE49-F238E27FC236}">
                <a16:creationId xmlns:a16="http://schemas.microsoft.com/office/drawing/2014/main" id="{278F015A-47C2-5746-EA5E-7A140C55A519}"/>
              </a:ext>
            </a:extLst>
          </p:cNvPr>
          <p:cNvSpPr>
            <a:spLocks noGrp="1" noRot="1" noChangeAspect="1"/>
          </p:cNvSpPr>
          <p:nvPr>
            <p:ph type="sldImg" idx="2"/>
          </p:nvPr>
        </p:nvSpPr>
        <p:spPr>
          <a:xfrm>
            <a:off x="360363" y="684213"/>
            <a:ext cx="6081712" cy="3421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458d295940_0_396:notes">
            <a:extLst>
              <a:ext uri="{FF2B5EF4-FFF2-40B4-BE49-F238E27FC236}">
                <a16:creationId xmlns:a16="http://schemas.microsoft.com/office/drawing/2014/main" id="{D98E1F15-AD4D-E9B1-E5BF-75D5B8F8C905}"/>
              </a:ext>
            </a:extLst>
          </p:cNvPr>
          <p:cNvSpPr txBox="1">
            <a:spLocks noGrp="1"/>
          </p:cNvSpPr>
          <p:nvPr>
            <p:ph type="body" idx="1"/>
          </p:nvPr>
        </p:nvSpPr>
        <p:spPr>
          <a:xfrm>
            <a:off x="680188" y="4333587"/>
            <a:ext cx="5441506" cy="4105503"/>
          </a:xfrm>
          <a:prstGeom prst="rect">
            <a:avLst/>
          </a:prstGeom>
        </p:spPr>
        <p:txBody>
          <a:bodyPr spcFirstLastPara="1" wrap="square" lIns="90904" tIns="90904" rIns="90904" bIns="90904" anchor="t" anchorCtr="0">
            <a:noAutofit/>
          </a:bodyPr>
          <a:lstStyle/>
          <a:p>
            <a:pPr marL="0" indent="0">
              <a:lnSpc>
                <a:spcPct val="115000"/>
              </a:lnSpc>
              <a:buClr>
                <a:schemeClr val="dk1"/>
              </a:buClr>
              <a:buNone/>
            </a:pPr>
            <a:endParaRPr>
              <a:solidFill>
                <a:schemeClr val="dk1"/>
              </a:solidFill>
            </a:endParaRPr>
          </a:p>
        </p:txBody>
      </p:sp>
    </p:spTree>
    <p:extLst>
      <p:ext uri="{BB962C8B-B14F-4D97-AF65-F5344CB8AC3E}">
        <p14:creationId xmlns:p14="http://schemas.microsoft.com/office/powerpoint/2010/main" val="4160476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43613da0c9_0_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43613da0c9_0_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Clr>
                <a:schemeClr val="dk1"/>
              </a:buClr>
              <a:buNone/>
            </a:pPr>
            <a:r>
              <a:rPr lang="en-US"/>
              <a:t>Amend based on structure of new presentation.</a:t>
            </a:r>
            <a:endParaRPr/>
          </a:p>
        </p:txBody>
      </p:sp>
    </p:spTree>
    <p:extLst>
      <p:ext uri="{BB962C8B-B14F-4D97-AF65-F5344CB8AC3E}">
        <p14:creationId xmlns:p14="http://schemas.microsoft.com/office/powerpoint/2010/main" val="2955012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4577579a4f_0_11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4577579a4f_0_11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2302676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cf2f6e7dd_0_151: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cf2f6e7dd_0_151: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lnSpc>
                <a:spcPct val="115000"/>
              </a:lnSpc>
              <a:buClr>
                <a:schemeClr val="dk1"/>
              </a:buClr>
              <a:buNone/>
            </a:pPr>
            <a:r>
              <a:rPr lang="en-US">
                <a:solidFill>
                  <a:schemeClr val="dk1"/>
                </a:solidFill>
              </a:rPr>
              <a:t>All of this is boiler plate language that is included in Form S-3, check if it needs amending in future iterations.</a:t>
            </a:r>
            <a:endParaRPr>
              <a:solidFill>
                <a:schemeClr val="dk1"/>
              </a:solidFill>
            </a:endParaRPr>
          </a:p>
        </p:txBody>
      </p:sp>
    </p:spTree>
    <p:extLst>
      <p:ext uri="{BB962C8B-B14F-4D97-AF65-F5344CB8AC3E}">
        <p14:creationId xmlns:p14="http://schemas.microsoft.com/office/powerpoint/2010/main" val="3871236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cf2f6e7dd_0_151: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cf2f6e7dd_0_151: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lnSpc>
                <a:spcPct val="115000"/>
              </a:lnSpc>
              <a:buClr>
                <a:schemeClr val="dk1"/>
              </a:buClr>
              <a:buNone/>
            </a:pPr>
            <a:endParaRPr>
              <a:solidFill>
                <a:schemeClr val="dk1"/>
              </a:solidFill>
            </a:endParaRPr>
          </a:p>
        </p:txBody>
      </p:sp>
    </p:spTree>
    <p:extLst>
      <p:ext uri="{BB962C8B-B14F-4D97-AF65-F5344CB8AC3E}">
        <p14:creationId xmlns:p14="http://schemas.microsoft.com/office/powerpoint/2010/main" val="2319680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cf2f6e7dd_0_151: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cf2f6e7dd_0_151: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lnSpc>
                <a:spcPct val="115000"/>
              </a:lnSpc>
              <a:buClr>
                <a:schemeClr val="dk1"/>
              </a:buClr>
              <a:buNone/>
            </a:pPr>
            <a:endParaRPr>
              <a:solidFill>
                <a:schemeClr val="dk1"/>
              </a:solidFill>
            </a:endParaRPr>
          </a:p>
        </p:txBody>
      </p:sp>
    </p:spTree>
    <p:extLst>
      <p:ext uri="{BB962C8B-B14F-4D97-AF65-F5344CB8AC3E}">
        <p14:creationId xmlns:p14="http://schemas.microsoft.com/office/powerpoint/2010/main" val="3108226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cf2f6e7dd_0_151: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cf2f6e7dd_0_151: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lnSpc>
                <a:spcPct val="115000"/>
              </a:lnSpc>
              <a:buClr>
                <a:schemeClr val="dk1"/>
              </a:buClr>
              <a:buNone/>
            </a:pPr>
            <a:endParaRPr>
              <a:solidFill>
                <a:schemeClr val="dk1"/>
              </a:solidFill>
            </a:endParaRPr>
          </a:p>
        </p:txBody>
      </p:sp>
    </p:spTree>
    <p:extLst>
      <p:ext uri="{BB962C8B-B14F-4D97-AF65-F5344CB8AC3E}">
        <p14:creationId xmlns:p14="http://schemas.microsoft.com/office/powerpoint/2010/main" val="328034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5a6589ba5_0_4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5a6589ba5_0_4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endParaRPr/>
          </a:p>
        </p:txBody>
      </p:sp>
    </p:spTree>
    <p:extLst>
      <p:ext uri="{BB962C8B-B14F-4D97-AF65-F5344CB8AC3E}">
        <p14:creationId xmlns:p14="http://schemas.microsoft.com/office/powerpoint/2010/main" val="2498134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58d295940_0_52: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58d295940_0_52: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a:t>This seems to be able to be reused throughout various iterations of the presentation – amend with Treasury Stock Update. Aside from that, the rest of the language seems to be able to be replicated in future iterations. Quarterly update needed.</a:t>
            </a:r>
            <a:endParaRPr/>
          </a:p>
        </p:txBody>
      </p:sp>
    </p:spTree>
    <p:extLst>
      <p:ext uri="{BB962C8B-B14F-4D97-AF65-F5344CB8AC3E}">
        <p14:creationId xmlns:p14="http://schemas.microsoft.com/office/powerpoint/2010/main" val="79791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58d295940_0_158: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58d295940_0_158: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a:t>Same comment as previous slide – can be used in future iterations of this presentation if we feel it is a value add slide</a:t>
            </a:r>
            <a:endParaRPr/>
          </a:p>
        </p:txBody>
      </p:sp>
    </p:spTree>
    <p:extLst>
      <p:ext uri="{BB962C8B-B14F-4D97-AF65-F5344CB8AC3E}">
        <p14:creationId xmlns:p14="http://schemas.microsoft.com/office/powerpoint/2010/main" val="200506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58d295940_0_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58d295940_0_2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Same comment – not being pulled from Q report – but able to use in future iterations </a:t>
            </a:r>
            <a:endParaRPr/>
          </a:p>
        </p:txBody>
      </p:sp>
    </p:spTree>
    <p:extLst>
      <p:ext uri="{BB962C8B-B14F-4D97-AF65-F5344CB8AC3E}">
        <p14:creationId xmlns:p14="http://schemas.microsoft.com/office/powerpoint/2010/main" val="76755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5a6589ba5_0_249:notes"/>
          <p:cNvSpPr>
            <a:spLocks noGrp="1" noRot="1" noChangeAspect="1"/>
          </p:cNvSpPr>
          <p:nvPr>
            <p:ph type="sldImg" idx="2"/>
          </p:nvPr>
        </p:nvSpPr>
        <p:spPr>
          <a:xfrm>
            <a:off x="2314575" y="527050"/>
            <a:ext cx="4683125" cy="26336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5a6589ba5_0_249:notes"/>
          <p:cNvSpPr txBox="1">
            <a:spLocks noGrp="1"/>
          </p:cNvSpPr>
          <p:nvPr>
            <p:ph type="body" idx="1"/>
          </p:nvPr>
        </p:nvSpPr>
        <p:spPr>
          <a:xfrm>
            <a:off x="931228" y="3337481"/>
            <a:ext cx="7449820" cy="3161824"/>
          </a:xfrm>
          <a:prstGeom prst="rect">
            <a:avLst/>
          </a:prstGeom>
        </p:spPr>
        <p:txBody>
          <a:bodyPr spcFirstLastPara="1" wrap="square" lIns="93339" tIns="93339" rIns="93339" bIns="93339" anchor="t" anchorCtr="0">
            <a:noAutofit/>
          </a:bodyPr>
          <a:lstStyle/>
          <a:p>
            <a:pPr marL="0" indent="0">
              <a:buNone/>
            </a:pPr>
            <a:r>
              <a:rPr lang="en-US">
                <a:solidFill>
                  <a:schemeClr val="dk1"/>
                </a:solidFill>
              </a:rPr>
              <a:t>Updated at end of Fiscal Year – ensure that any reference to another slide is up-to-date and correct as new slides are added/deleted.</a:t>
            </a:r>
            <a:endParaRPr>
              <a:solidFill>
                <a:schemeClr val="dk1"/>
              </a:solidFill>
            </a:endParaRPr>
          </a:p>
        </p:txBody>
      </p:sp>
    </p:spTree>
    <p:extLst>
      <p:ext uri="{BB962C8B-B14F-4D97-AF65-F5344CB8AC3E}">
        <p14:creationId xmlns:p14="http://schemas.microsoft.com/office/powerpoint/2010/main" val="82346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4B_FCCB75E1.xm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hyperlink" Target="https://app.sli.do/event/j8drfixw"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hyperlink" Target="https://app.sli.do/event/j8drfixw"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app.sli.do/event/j8drfixw" TargetMode="External"/><Relationship Id="rId5" Type="http://schemas.openxmlformats.org/officeDocument/2006/relationships/image" Target="../media/image3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0" y="4527"/>
            <a:ext cx="9144000" cy="5143500"/>
          </a:xfrm>
          <a:prstGeom prst="rect">
            <a:avLst/>
          </a:prstGeom>
          <a:noFill/>
          <a:ln>
            <a:noFill/>
          </a:ln>
        </p:spPr>
      </p:pic>
      <p:sp>
        <p:nvSpPr>
          <p:cNvPr id="55" name="Google Shape;55;p13"/>
          <p:cNvSpPr txBox="1"/>
          <p:nvPr/>
        </p:nvSpPr>
        <p:spPr>
          <a:xfrm>
            <a:off x="957325" y="3743800"/>
            <a:ext cx="2100300" cy="53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a:solidFill>
                  <a:srgbClr val="FFFFFF"/>
                </a:solidFill>
              </a:rPr>
              <a:t>NASDAQ: AIRT</a:t>
            </a:r>
            <a:endParaRPr sz="1800">
              <a:solidFill>
                <a:srgbClr val="FFFFFF"/>
              </a:solidFill>
            </a:endParaRPr>
          </a:p>
        </p:txBody>
      </p:sp>
      <p:sp>
        <p:nvSpPr>
          <p:cNvPr id="56" name="Google Shape;56;p13"/>
          <p:cNvSpPr txBox="1"/>
          <p:nvPr/>
        </p:nvSpPr>
        <p:spPr>
          <a:xfrm>
            <a:off x="6091275" y="2442850"/>
            <a:ext cx="3052800" cy="90105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FF"/>
                </a:solidFill>
              </a:rPr>
              <a:t>FY25 Q4 Update</a:t>
            </a:r>
            <a:endParaRPr>
              <a:solidFill>
                <a:srgbClr val="FFFFFF"/>
              </a:solidFill>
            </a:endParaRPr>
          </a:p>
        </p:txBody>
      </p:sp>
      <p:pic>
        <p:nvPicPr>
          <p:cNvPr id="58" name="Google Shape;58;p13"/>
          <p:cNvPicPr preferRelativeResize="0"/>
          <p:nvPr/>
        </p:nvPicPr>
        <p:blipFill>
          <a:blip r:embed="rId5">
            <a:alphaModFix/>
          </a:blip>
          <a:stretch>
            <a:fillRect/>
          </a:stretch>
        </p:blipFill>
        <p:spPr>
          <a:xfrm>
            <a:off x="314325" y="1231776"/>
            <a:ext cx="2425726" cy="920425"/>
          </a:xfrm>
          <a:prstGeom prst="rect">
            <a:avLst/>
          </a:prstGeom>
          <a:noFill/>
          <a:ln>
            <a:noFill/>
          </a:ln>
        </p:spPr>
      </p:pic>
      <p:sp>
        <p:nvSpPr>
          <p:cNvPr id="59" name="Google Shape;59;p13"/>
          <p:cNvSpPr txBox="1"/>
          <p:nvPr/>
        </p:nvSpPr>
        <p:spPr>
          <a:xfrm>
            <a:off x="41325" y="2010108"/>
            <a:ext cx="3016200" cy="28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dirty="0">
                <a:solidFill>
                  <a:srgbClr val="FFFFFF"/>
                </a:solidFill>
              </a:rPr>
              <a:t>A PORTFOLIO OF POWERFUL COMPANIES</a:t>
            </a:r>
            <a:endParaRPr sz="1000" b="1" dirty="0">
              <a:solidFill>
                <a:srgbClr val="FFFFFF"/>
              </a:solidFill>
            </a:endParaRPr>
          </a:p>
        </p:txBody>
      </p:sp>
      <p:sp>
        <p:nvSpPr>
          <p:cNvPr id="3" name="Google Shape;57;p13">
            <a:extLst>
              <a:ext uri="{FF2B5EF4-FFF2-40B4-BE49-F238E27FC236}">
                <a16:creationId xmlns:a16="http://schemas.microsoft.com/office/drawing/2014/main" id="{B1538937-2AFB-82D0-918C-3FF76641854A}"/>
              </a:ext>
            </a:extLst>
          </p:cNvPr>
          <p:cNvSpPr txBox="1"/>
          <p:nvPr/>
        </p:nvSpPr>
        <p:spPr>
          <a:xfrm>
            <a:off x="6091275" y="1208422"/>
            <a:ext cx="1000800" cy="113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bg1"/>
                </a:solidFill>
              </a:rPr>
              <a:t>As of March 31, </a:t>
            </a:r>
            <a:r>
              <a:rPr lang="en" sz="1000">
                <a:solidFill>
                  <a:srgbClr val="FFFFFF"/>
                </a:solidFill>
              </a:rPr>
              <a:t>2025</a:t>
            </a:r>
            <a:endParaRPr lang="en-US" sz="1000">
              <a:solidFill>
                <a:srgbClr val="FFFFFF"/>
              </a:solidFill>
            </a:endParaRPr>
          </a:p>
        </p:txBody>
      </p:sp>
    </p:spTree>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24"/>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txBox="1"/>
          <p:nvPr/>
        </p:nvSpPr>
        <p:spPr>
          <a:xfrm>
            <a:off x="196800" y="154525"/>
            <a:ext cx="8750400" cy="60194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dk1"/>
                </a:solidFill>
                <a:highlight>
                  <a:srgbClr val="FFFFFF"/>
                </a:highlight>
              </a:rPr>
              <a:t>AIR T, INC. FY Financial Highlights</a:t>
            </a:r>
          </a:p>
          <a:p>
            <a:pPr marL="0" lvl="0" indent="0" algn="ctr" rtl="0">
              <a:spcBef>
                <a:spcPts val="0"/>
              </a:spcBef>
              <a:spcAft>
                <a:spcPts val="0"/>
              </a:spcAft>
              <a:buNone/>
            </a:pPr>
            <a:r>
              <a:rPr lang="en-US" sz="1600" b="1">
                <a:solidFill>
                  <a:schemeClr val="dk1"/>
                </a:solidFill>
                <a:highlight>
                  <a:srgbClr val="FFFFFF"/>
                </a:highlight>
              </a:rPr>
              <a:t>(For the Twelve-Month Period Ended </a:t>
            </a:r>
            <a:r>
              <a:rPr lang="en-US" sz="1600" b="1">
                <a:solidFill>
                  <a:schemeClr val="tx1"/>
                </a:solidFill>
              </a:rPr>
              <a:t>3/31</a:t>
            </a:r>
            <a:r>
              <a:rPr lang="en-US" sz="1600" b="1">
                <a:solidFill>
                  <a:schemeClr val="dk1"/>
                </a:solidFill>
                <a:highlight>
                  <a:srgbClr val="FFFFFF"/>
                </a:highlight>
              </a:rPr>
              <a:t>)</a:t>
            </a:r>
            <a:endParaRPr lang="en-US" sz="1600">
              <a:solidFill>
                <a:srgbClr val="595959"/>
              </a:solidFill>
            </a:endParaRPr>
          </a:p>
        </p:txBody>
      </p:sp>
      <p:sp>
        <p:nvSpPr>
          <p:cNvPr id="219" name="Google Shape;219;p24"/>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10</a:t>
            </a:fld>
            <a:endParaRPr b="1">
              <a:solidFill>
                <a:srgbClr val="FFFFFF"/>
              </a:solidFill>
            </a:endParaRPr>
          </a:p>
        </p:txBody>
      </p:sp>
      <p:cxnSp>
        <p:nvCxnSpPr>
          <p:cNvPr id="220" name="Google Shape;220;p24"/>
          <p:cNvCxnSpPr/>
          <p:nvPr/>
        </p:nvCxnSpPr>
        <p:spPr>
          <a:xfrm>
            <a:off x="245105" y="1252451"/>
            <a:ext cx="13200" cy="2920200"/>
          </a:xfrm>
          <a:prstGeom prst="straightConnector1">
            <a:avLst/>
          </a:prstGeom>
          <a:noFill/>
          <a:ln w="9525" cap="flat" cmpd="sng">
            <a:solidFill>
              <a:schemeClr val="dk2"/>
            </a:solidFill>
            <a:prstDash val="solid"/>
            <a:round/>
            <a:headEnd type="none" w="med" len="med"/>
            <a:tailEnd type="none" w="med" len="med"/>
          </a:ln>
        </p:spPr>
      </p:cxnSp>
      <p:sp>
        <p:nvSpPr>
          <p:cNvPr id="221" name="Google Shape;221;p24"/>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txBox="1"/>
          <p:nvPr/>
        </p:nvSpPr>
        <p:spPr>
          <a:xfrm>
            <a:off x="95830" y="66383"/>
            <a:ext cx="15213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a:solidFill>
                  <a:srgbClr val="FFFFFF"/>
                </a:solidFill>
              </a:rPr>
              <a:t>FY Results</a:t>
            </a:r>
            <a:endParaRPr b="1">
              <a:solidFill>
                <a:srgbClr val="FFFFFF"/>
              </a:solidFill>
            </a:endParaRPr>
          </a:p>
        </p:txBody>
      </p:sp>
      <p:pic>
        <p:nvPicPr>
          <p:cNvPr id="225" name="Google Shape;225;p24"/>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226" name="Google Shape;226;p24"/>
          <p:cNvPicPr preferRelativeResize="0"/>
          <p:nvPr/>
        </p:nvPicPr>
        <p:blipFill>
          <a:blip r:embed="rId4">
            <a:alphaModFix/>
          </a:blip>
          <a:stretch>
            <a:fillRect/>
          </a:stretch>
        </p:blipFill>
        <p:spPr>
          <a:xfrm>
            <a:off x="818217" y="4794500"/>
            <a:ext cx="2262669" cy="220500"/>
          </a:xfrm>
          <a:prstGeom prst="rect">
            <a:avLst/>
          </a:prstGeom>
          <a:noFill/>
          <a:ln>
            <a:noFill/>
          </a:ln>
        </p:spPr>
      </p:pic>
      <p:sp>
        <p:nvSpPr>
          <p:cNvPr id="227" name="Google Shape;227;p24"/>
          <p:cNvSpPr txBox="1"/>
          <p:nvPr/>
        </p:nvSpPr>
        <p:spPr>
          <a:xfrm>
            <a:off x="435925" y="3077770"/>
            <a:ext cx="7754815" cy="1911205"/>
          </a:xfrm>
          <a:prstGeom prst="rect">
            <a:avLst/>
          </a:prstGeom>
          <a:noFill/>
          <a:ln>
            <a:noFill/>
          </a:ln>
        </p:spPr>
        <p:txBody>
          <a:bodyPr spcFirstLastPara="1" wrap="square" lIns="91425" tIns="91425" rIns="91425" bIns="91425" anchor="ctr" anchorCtr="0">
            <a:noAutofit/>
          </a:bodyPr>
          <a:lstStyle/>
          <a:p>
            <a:pPr marL="457200" lvl="0" indent="-311150" algn="l" rtl="0">
              <a:lnSpc>
                <a:spcPct val="100000"/>
              </a:lnSpc>
              <a:spcBef>
                <a:spcPts val="0"/>
              </a:spcBef>
              <a:spcAft>
                <a:spcPts val="0"/>
              </a:spcAft>
              <a:buClr>
                <a:schemeClr val="dk1"/>
              </a:buClr>
              <a:buSzPts val="1300"/>
              <a:buChar char="■"/>
            </a:pPr>
            <a:r>
              <a:rPr lang="en-US" sz="1000" dirty="0">
                <a:solidFill>
                  <a:schemeClr val="tx1"/>
                </a:solidFill>
                <a:highlight>
                  <a:srgbClr val="FFFFFF"/>
                </a:highlight>
              </a:rPr>
              <a:t>FY25 saw a 2% revenue increase compared to FY24. This includes a $7.3M decrease in Commercial Aircraft Engines and Parts, driven by a lower supply of whole assets available to purchase for tear-down and resale. Overnight Air Cargo increased by $8.5M, mainly due to higher pass-through revenues and admin fees. A higher volume of deicers to commercial customers and increase in spare part sales increased Ground Support Equipment Segment by $1.8M. Digital solutions revenue increased by $1.5M primarily due to increased software subscriptions.</a:t>
            </a:r>
          </a:p>
          <a:p>
            <a:pPr marL="457200" lvl="0" indent="-311150" algn="l" rtl="0">
              <a:lnSpc>
                <a:spcPct val="100000"/>
              </a:lnSpc>
              <a:spcBef>
                <a:spcPts val="0"/>
              </a:spcBef>
              <a:spcAft>
                <a:spcPts val="0"/>
              </a:spcAft>
              <a:buClr>
                <a:schemeClr val="dk1"/>
              </a:buClr>
              <a:buSzPts val="1300"/>
              <a:buChar char="■"/>
            </a:pPr>
            <a:endParaRPr lang="en-US" sz="1000" dirty="0">
              <a:solidFill>
                <a:schemeClr val="tx1"/>
              </a:solidFill>
              <a:highlight>
                <a:srgbClr val="FFFF00"/>
              </a:highlight>
            </a:endParaRPr>
          </a:p>
          <a:p>
            <a:pPr marL="457200" lvl="0" indent="-311150" algn="l" rtl="0">
              <a:lnSpc>
                <a:spcPct val="100000"/>
              </a:lnSpc>
              <a:spcBef>
                <a:spcPts val="0"/>
              </a:spcBef>
              <a:spcAft>
                <a:spcPts val="0"/>
              </a:spcAft>
              <a:buClr>
                <a:schemeClr val="dk1"/>
              </a:buClr>
              <a:buSzPts val="1300"/>
              <a:buChar char="■"/>
            </a:pPr>
            <a:r>
              <a:rPr lang="en-US" sz="1000" dirty="0">
                <a:solidFill>
                  <a:schemeClr val="tx1"/>
                </a:solidFill>
                <a:highlight>
                  <a:srgbClr val="FFFFFF"/>
                </a:highlight>
              </a:rPr>
              <a:t>FY25 Adjusted EBITDA increased by $1.2M. Overnight Air Cargo decreased by $0.3M in the current fiscal year due to lower segment operating income. Commercial Aircraft Engines and Parts increased by $3.7M due to a higher profit margin on component sales. </a:t>
            </a:r>
            <a:r>
              <a:rPr lang="en-US" sz="1000">
                <a:solidFill>
                  <a:schemeClr val="tx1"/>
                </a:solidFill>
                <a:highlight>
                  <a:srgbClr val="FFFFFF"/>
                </a:highlight>
              </a:rPr>
              <a:t>Ground Support Equipment </a:t>
            </a:r>
            <a:r>
              <a:rPr lang="en-US" sz="1000" dirty="0">
                <a:solidFill>
                  <a:schemeClr val="tx1"/>
                </a:solidFill>
                <a:highlight>
                  <a:srgbClr val="FFFFFF"/>
                </a:highlight>
              </a:rPr>
              <a:t>segment decreased by $0.2M due to higher sales and Digital Solutions segment decreased by $0.4M due to higher personnel costs.</a:t>
            </a:r>
          </a:p>
          <a:p>
            <a:pPr marL="457200" lvl="0" indent="-311150" algn="l" rtl="0">
              <a:lnSpc>
                <a:spcPct val="100000"/>
              </a:lnSpc>
              <a:spcBef>
                <a:spcPts val="0"/>
              </a:spcBef>
              <a:spcAft>
                <a:spcPts val="0"/>
              </a:spcAft>
              <a:buClr>
                <a:schemeClr val="dk1"/>
              </a:buClr>
              <a:buSzPts val="1300"/>
              <a:buChar char="■"/>
            </a:pPr>
            <a:endParaRPr lang="en-US" sz="1000" dirty="0">
              <a:solidFill>
                <a:schemeClr val="tx1"/>
              </a:solidFill>
              <a:highlight>
                <a:srgbClr val="FFFFFF"/>
              </a:highlight>
            </a:endParaRPr>
          </a:p>
          <a:p>
            <a:pPr marL="146050">
              <a:buClr>
                <a:schemeClr val="dk1"/>
              </a:buClr>
              <a:buSzPts val="1300"/>
            </a:pPr>
            <a:r>
              <a:rPr lang="en-US" sz="800" baseline="30000" dirty="0">
                <a:highlight>
                  <a:srgbClr val="FFFFFF"/>
                </a:highlight>
              </a:rPr>
              <a:t>1</a:t>
            </a:r>
            <a:r>
              <a:rPr lang="en-US" sz="800" b="1" baseline="30000" dirty="0">
                <a:highlight>
                  <a:srgbClr val="FFFFFF"/>
                </a:highlight>
              </a:rPr>
              <a:t> </a:t>
            </a:r>
            <a:r>
              <a:rPr lang="en-US" sz="800" dirty="0">
                <a:highlight>
                  <a:srgbClr val="FFFFFF"/>
                </a:highlight>
              </a:rPr>
              <a:t>Includes addition of share-based compensation and severance expense adjustments to enhance comparability with current year’s presentation.</a:t>
            </a:r>
          </a:p>
          <a:p>
            <a:pPr marL="146050" lvl="0" algn="l" rtl="0">
              <a:lnSpc>
                <a:spcPct val="100000"/>
              </a:lnSpc>
              <a:spcBef>
                <a:spcPts val="0"/>
              </a:spcBef>
              <a:spcAft>
                <a:spcPts val="0"/>
              </a:spcAft>
              <a:buClr>
                <a:schemeClr val="dk1"/>
              </a:buClr>
              <a:buSzPts val="1300"/>
            </a:pPr>
            <a:endParaRPr lang="en-US" sz="1100" dirty="0">
              <a:solidFill>
                <a:schemeClr val="tx1"/>
              </a:solidFill>
              <a:highlight>
                <a:srgbClr val="FFFF00"/>
              </a:highlight>
            </a:endParaRPr>
          </a:p>
          <a:p>
            <a:pPr marL="457200" lvl="0" indent="-311150" algn="l" rtl="0">
              <a:lnSpc>
                <a:spcPct val="100000"/>
              </a:lnSpc>
              <a:spcBef>
                <a:spcPts val="0"/>
              </a:spcBef>
              <a:spcAft>
                <a:spcPts val="0"/>
              </a:spcAft>
              <a:buClr>
                <a:schemeClr val="dk1"/>
              </a:buClr>
              <a:buSzPts val="1300"/>
              <a:buChar char="■"/>
            </a:pPr>
            <a:endParaRPr lang="en-US" sz="1100" dirty="0">
              <a:solidFill>
                <a:schemeClr val="tx1"/>
              </a:solidFill>
            </a:endParaRPr>
          </a:p>
        </p:txBody>
      </p:sp>
      <p:graphicFrame>
        <p:nvGraphicFramePr>
          <p:cNvPr id="2" name="Table 2">
            <a:extLst>
              <a:ext uri="{FF2B5EF4-FFF2-40B4-BE49-F238E27FC236}">
                <a16:creationId xmlns:a16="http://schemas.microsoft.com/office/drawing/2014/main" id="{1DB83FD5-70FA-4E7D-8897-EC9FC5ABBDAC}"/>
              </a:ext>
            </a:extLst>
          </p:cNvPr>
          <p:cNvGraphicFramePr>
            <a:graphicFrameLocks noGrp="1"/>
          </p:cNvGraphicFramePr>
          <p:nvPr>
            <p:extLst>
              <p:ext uri="{D42A27DB-BD31-4B8C-83A1-F6EECF244321}">
                <p14:modId xmlns:p14="http://schemas.microsoft.com/office/powerpoint/2010/main" val="3591574549"/>
              </p:ext>
            </p:extLst>
          </p:nvPr>
        </p:nvGraphicFramePr>
        <p:xfrm>
          <a:off x="1399758" y="847273"/>
          <a:ext cx="5827150" cy="1879133"/>
        </p:xfrm>
        <a:graphic>
          <a:graphicData uri="http://schemas.openxmlformats.org/drawingml/2006/table">
            <a:tbl>
              <a:tblPr firstRow="1" bandRow="1">
                <a:tableStyleId>{F5D0310B-A3D5-42B6-8176-09B71E9C7472}</a:tableStyleId>
              </a:tblPr>
              <a:tblGrid>
                <a:gridCol w="1422485">
                  <a:extLst>
                    <a:ext uri="{9D8B030D-6E8A-4147-A177-3AD203B41FA5}">
                      <a16:colId xmlns:a16="http://schemas.microsoft.com/office/drawing/2014/main" val="439479328"/>
                    </a:ext>
                  </a:extLst>
                </a:gridCol>
                <a:gridCol w="880933">
                  <a:extLst>
                    <a:ext uri="{9D8B030D-6E8A-4147-A177-3AD203B41FA5}">
                      <a16:colId xmlns:a16="http://schemas.microsoft.com/office/drawing/2014/main" val="196679132"/>
                    </a:ext>
                  </a:extLst>
                </a:gridCol>
                <a:gridCol w="880933">
                  <a:extLst>
                    <a:ext uri="{9D8B030D-6E8A-4147-A177-3AD203B41FA5}">
                      <a16:colId xmlns:a16="http://schemas.microsoft.com/office/drawing/2014/main" val="3249117381"/>
                    </a:ext>
                  </a:extLst>
                </a:gridCol>
                <a:gridCol w="880933">
                  <a:extLst>
                    <a:ext uri="{9D8B030D-6E8A-4147-A177-3AD203B41FA5}">
                      <a16:colId xmlns:a16="http://schemas.microsoft.com/office/drawing/2014/main" val="2528212053"/>
                    </a:ext>
                  </a:extLst>
                </a:gridCol>
                <a:gridCol w="880933">
                  <a:extLst>
                    <a:ext uri="{9D8B030D-6E8A-4147-A177-3AD203B41FA5}">
                      <a16:colId xmlns:a16="http://schemas.microsoft.com/office/drawing/2014/main" val="1479845449"/>
                    </a:ext>
                  </a:extLst>
                </a:gridCol>
                <a:gridCol w="880933">
                  <a:extLst>
                    <a:ext uri="{9D8B030D-6E8A-4147-A177-3AD203B41FA5}">
                      <a16:colId xmlns:a16="http://schemas.microsoft.com/office/drawing/2014/main" val="3635973007"/>
                    </a:ext>
                  </a:extLst>
                </a:gridCol>
              </a:tblGrid>
              <a:tr h="422935">
                <a:tc>
                  <a:txBody>
                    <a:bodyPr/>
                    <a:lstStyle/>
                    <a:p>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chemeClr val="tx1"/>
                          </a:solidFill>
                        </a:rPr>
                        <a:t>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chemeClr val="tx1"/>
                          </a:solidFill>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a:lnSpc>
                          <a:spcPct val="100000"/>
                        </a:lnSpc>
                        <a:spcBef>
                          <a:spcPts val="0"/>
                        </a:spcBef>
                        <a:spcAft>
                          <a:spcPts val="0"/>
                        </a:spcAft>
                        <a:buNone/>
                        <a:tabLst/>
                        <a:defRPr/>
                      </a:pPr>
                      <a:r>
                        <a:rPr lang="en-US" b="1">
                          <a:solidFill>
                            <a:schemeClr val="tx1"/>
                          </a:solidFill>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solidFill>
                            <a:schemeClr val="tx1"/>
                          </a:solidFill>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solidFill>
                            <a:schemeClr val="tx1"/>
                          </a:solidFil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530028"/>
                  </a:ext>
                </a:extLst>
              </a:tr>
              <a:tr h="419878">
                <a:tc>
                  <a:txBody>
                    <a:bodyPr/>
                    <a:lstStyle/>
                    <a:p>
                      <a:r>
                        <a:rPr lang="en-US">
                          <a:solidFill>
                            <a:schemeClr val="tx1"/>
                          </a:solidFill>
                        </a:rPr>
                        <a:t>Revenue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$291.9M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$286.8M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$247.3M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$177.1M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$175.1M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192220"/>
                  </a:ext>
                </a:extLst>
              </a:tr>
              <a:tr h="419878">
                <a:tc>
                  <a:txBody>
                    <a:bodyPr/>
                    <a:lstStyle/>
                    <a:p>
                      <a:r>
                        <a:rPr lang="en-US">
                          <a:solidFill>
                            <a:schemeClr val="tx1"/>
                          </a:solidFill>
                        </a:rPr>
                        <a:t>Operating Income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$1.9M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$1.3M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($4.4M)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$8.8M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($9.2M)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890412"/>
                  </a:ext>
                </a:extLst>
              </a:tr>
              <a:tr h="419878">
                <a:tc>
                  <a:txBody>
                    <a:bodyPr/>
                    <a:lstStyle/>
                    <a:p>
                      <a:r>
                        <a:rPr lang="en-US">
                          <a:solidFill>
                            <a:schemeClr val="tx1"/>
                          </a:solidFill>
                        </a:rPr>
                        <a:t>Adjusted EBITDA*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$7.4M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$6.2M</a:t>
                      </a:r>
                      <a:r>
                        <a:rPr lang="en-US" baseline="30000">
                          <a:solidFill>
                            <a:schemeClr val="tx1"/>
                          </a:solidFill>
                        </a:rPr>
                        <a:t>1</a:t>
                      </a:r>
                      <a:endParaRPr lang="en-US">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$6.0M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$11.4M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($1.3M)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594971"/>
                  </a:ext>
                </a:extLst>
              </a:tr>
            </a:tbl>
          </a:graphicData>
        </a:graphic>
      </p:graphicFrame>
      <p:sp>
        <p:nvSpPr>
          <p:cNvPr id="3" name="TextBox 2">
            <a:extLst>
              <a:ext uri="{FF2B5EF4-FFF2-40B4-BE49-F238E27FC236}">
                <a16:creationId xmlns:a16="http://schemas.microsoft.com/office/drawing/2014/main" id="{4717915B-AB3D-9245-403C-28212C60CED8}"/>
              </a:ext>
            </a:extLst>
          </p:cNvPr>
          <p:cNvSpPr txBox="1"/>
          <p:nvPr/>
        </p:nvSpPr>
        <p:spPr>
          <a:xfrm>
            <a:off x="1139554" y="2752373"/>
            <a:ext cx="2639945" cy="230832"/>
          </a:xfrm>
          <a:prstGeom prst="rect">
            <a:avLst/>
          </a:prstGeom>
          <a:noFill/>
        </p:spPr>
        <p:txBody>
          <a:bodyPr wrap="square" rtlCol="0">
            <a:spAutoFit/>
          </a:bodyPr>
          <a:lstStyle/>
          <a:p>
            <a:r>
              <a:rPr lang="en-US" sz="900"/>
              <a:t>*See Adjusted EBITDA reconciliation on slide 35</a:t>
            </a:r>
          </a:p>
        </p:txBody>
      </p:sp>
    </p:spTree>
    <p:extLst>
      <p:ext uri="{BB962C8B-B14F-4D97-AF65-F5344CB8AC3E}">
        <p14:creationId xmlns:p14="http://schemas.microsoft.com/office/powerpoint/2010/main" val="381343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4"/>
          <p:cNvPicPr preferRelativeResize="0"/>
          <p:nvPr/>
        </p:nvPicPr>
        <p:blipFill rotWithShape="1">
          <a:blip r:embed="rId3">
            <a:alphaModFix/>
          </a:blip>
          <a:srcRect t="-3441" b="35289"/>
          <a:stretch/>
        </p:blipFill>
        <p:spPr>
          <a:xfrm>
            <a:off x="4162525" y="2354750"/>
            <a:ext cx="4986875" cy="2265149"/>
          </a:xfrm>
          <a:prstGeom prst="rect">
            <a:avLst/>
          </a:prstGeom>
          <a:noFill/>
          <a:ln>
            <a:noFill/>
          </a:ln>
        </p:spPr>
      </p:pic>
      <p:sp>
        <p:nvSpPr>
          <p:cNvPr id="217" name="Google Shape;217;p24"/>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txBox="1"/>
          <p:nvPr/>
        </p:nvSpPr>
        <p:spPr>
          <a:xfrm>
            <a:off x="297770" y="18221"/>
            <a:ext cx="8750400" cy="60492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rPr>
              <a:t>Commercial Aircraft Engines and Parts</a:t>
            </a:r>
            <a:endParaRPr sz="2400">
              <a:solidFill>
                <a:srgbClr val="595959"/>
              </a:solidFill>
            </a:endParaRPr>
          </a:p>
        </p:txBody>
      </p:sp>
      <p:sp>
        <p:nvSpPr>
          <p:cNvPr id="219" name="Google Shape;219;p24"/>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11</a:t>
            </a:fld>
            <a:endParaRPr b="1">
              <a:solidFill>
                <a:srgbClr val="FFFFFF"/>
              </a:solidFill>
            </a:endParaRPr>
          </a:p>
        </p:txBody>
      </p:sp>
      <p:cxnSp>
        <p:nvCxnSpPr>
          <p:cNvPr id="220" name="Google Shape;220;p24"/>
          <p:cNvCxnSpPr/>
          <p:nvPr/>
        </p:nvCxnSpPr>
        <p:spPr>
          <a:xfrm>
            <a:off x="245105" y="1252451"/>
            <a:ext cx="13200" cy="2920200"/>
          </a:xfrm>
          <a:prstGeom prst="straightConnector1">
            <a:avLst/>
          </a:prstGeom>
          <a:noFill/>
          <a:ln w="9525" cap="flat" cmpd="sng">
            <a:solidFill>
              <a:schemeClr val="dk2"/>
            </a:solidFill>
            <a:prstDash val="solid"/>
            <a:round/>
            <a:headEnd type="none" w="med" len="med"/>
            <a:tailEnd type="none" w="med" len="med"/>
          </a:ln>
        </p:spPr>
      </p:cxnSp>
      <p:sp>
        <p:nvSpPr>
          <p:cNvPr id="221" name="Google Shape;221;p24"/>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txBox="1"/>
          <p:nvPr/>
        </p:nvSpPr>
        <p:spPr>
          <a:xfrm>
            <a:off x="95830" y="66383"/>
            <a:ext cx="14256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SEGMENT 1</a:t>
            </a:r>
            <a:endParaRPr b="1">
              <a:solidFill>
                <a:srgbClr val="FFFFFF"/>
              </a:solidFill>
            </a:endParaRPr>
          </a:p>
        </p:txBody>
      </p:sp>
      <p:pic>
        <p:nvPicPr>
          <p:cNvPr id="223" name="Google Shape;223;p24"/>
          <p:cNvPicPr preferRelativeResize="0"/>
          <p:nvPr/>
        </p:nvPicPr>
        <p:blipFill rotWithShape="1">
          <a:blip r:embed="rId4">
            <a:alphaModFix/>
          </a:blip>
          <a:srcRect b="31782"/>
          <a:stretch/>
        </p:blipFill>
        <p:spPr>
          <a:xfrm>
            <a:off x="4162525" y="1223000"/>
            <a:ext cx="4981475" cy="1682674"/>
          </a:xfrm>
          <a:prstGeom prst="rect">
            <a:avLst/>
          </a:prstGeom>
          <a:noFill/>
          <a:ln w="19050" cap="flat" cmpd="sng">
            <a:solidFill>
              <a:srgbClr val="FFFFFF"/>
            </a:solidFill>
            <a:prstDash val="solid"/>
            <a:round/>
            <a:headEnd type="none" w="sm" len="sm"/>
            <a:tailEnd type="none" w="sm" len="sm"/>
          </a:ln>
        </p:spPr>
      </p:pic>
      <p:cxnSp>
        <p:nvCxnSpPr>
          <p:cNvPr id="224" name="Google Shape;224;p24"/>
          <p:cNvCxnSpPr/>
          <p:nvPr/>
        </p:nvCxnSpPr>
        <p:spPr>
          <a:xfrm>
            <a:off x="4139725" y="2897150"/>
            <a:ext cx="5027100" cy="0"/>
          </a:xfrm>
          <a:prstGeom prst="straightConnector1">
            <a:avLst/>
          </a:prstGeom>
          <a:noFill/>
          <a:ln w="114300" cap="flat" cmpd="sng">
            <a:solidFill>
              <a:srgbClr val="FFFFFF"/>
            </a:solidFill>
            <a:prstDash val="solid"/>
            <a:round/>
            <a:headEnd type="none" w="med" len="med"/>
            <a:tailEnd type="none" w="med" len="med"/>
          </a:ln>
        </p:spPr>
      </p:cxnSp>
      <p:pic>
        <p:nvPicPr>
          <p:cNvPr id="225" name="Google Shape;225;p24"/>
          <p:cNvPicPr preferRelativeResize="0"/>
          <p:nvPr/>
        </p:nvPicPr>
        <p:blipFill>
          <a:blip r:embed="rId5">
            <a:alphaModFix/>
          </a:blip>
          <a:stretch>
            <a:fillRect/>
          </a:stretch>
        </p:blipFill>
        <p:spPr>
          <a:xfrm>
            <a:off x="212750" y="4804377"/>
            <a:ext cx="566381" cy="200737"/>
          </a:xfrm>
          <a:prstGeom prst="rect">
            <a:avLst/>
          </a:prstGeom>
          <a:noFill/>
          <a:ln>
            <a:noFill/>
          </a:ln>
        </p:spPr>
      </p:pic>
      <p:pic>
        <p:nvPicPr>
          <p:cNvPr id="226" name="Google Shape;226;p24"/>
          <p:cNvPicPr preferRelativeResize="0"/>
          <p:nvPr/>
        </p:nvPicPr>
        <p:blipFill>
          <a:blip r:embed="rId6">
            <a:alphaModFix/>
          </a:blip>
          <a:stretch>
            <a:fillRect/>
          </a:stretch>
        </p:blipFill>
        <p:spPr>
          <a:xfrm>
            <a:off x="818217" y="4794500"/>
            <a:ext cx="2262669" cy="220500"/>
          </a:xfrm>
          <a:prstGeom prst="rect">
            <a:avLst/>
          </a:prstGeom>
          <a:noFill/>
          <a:ln>
            <a:noFill/>
          </a:ln>
        </p:spPr>
      </p:pic>
      <p:sp>
        <p:nvSpPr>
          <p:cNvPr id="227" name="Google Shape;227;p24"/>
          <p:cNvSpPr txBox="1"/>
          <p:nvPr/>
        </p:nvSpPr>
        <p:spPr>
          <a:xfrm>
            <a:off x="281105" y="2338242"/>
            <a:ext cx="3779400" cy="2138275"/>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Char char="■"/>
            </a:pPr>
            <a:r>
              <a:rPr lang="en" sz="1000">
                <a:solidFill>
                  <a:schemeClr val="dk1"/>
                </a:solidFill>
                <a:highlight>
                  <a:srgbClr val="FFFFFF"/>
                </a:highlight>
              </a:rPr>
              <a:t>We buy aircraft and engines, then either lease, </a:t>
            </a:r>
            <a:r>
              <a:rPr lang="en-US" sz="1000">
                <a:solidFill>
                  <a:schemeClr val="dk1"/>
                </a:solidFill>
                <a:highlight>
                  <a:srgbClr val="FFFFFF"/>
                </a:highlight>
              </a:rPr>
              <a:t>trade,</a:t>
            </a:r>
            <a:r>
              <a:rPr lang="en" sz="1000">
                <a:solidFill>
                  <a:schemeClr val="dk1"/>
                </a:solidFill>
                <a:highlight>
                  <a:srgbClr val="FFFFFF"/>
                </a:highlight>
              </a:rPr>
              <a:t> or </a:t>
            </a:r>
            <a:r>
              <a:rPr lang="en-US" sz="1000">
                <a:solidFill>
                  <a:schemeClr val="dk1"/>
                </a:solidFill>
                <a:highlight>
                  <a:srgbClr val="FFFFFF"/>
                </a:highlight>
              </a:rPr>
              <a:t>send them to part out</a:t>
            </a:r>
            <a:r>
              <a:rPr lang="en" sz="1000">
                <a:solidFill>
                  <a:schemeClr val="dk1"/>
                </a:solidFill>
                <a:highlight>
                  <a:srgbClr val="FFFFFF"/>
                </a:highlight>
              </a:rPr>
              <a:t>.</a:t>
            </a:r>
            <a:endParaRPr lang="en-US" sz="1000">
              <a:solidFill>
                <a:schemeClr val="dk1"/>
              </a:solidFill>
              <a:highlight>
                <a:srgbClr val="FFFFFF"/>
              </a:highlight>
            </a:endParaRPr>
          </a:p>
          <a:p>
            <a:pPr marL="457200" lvl="0" indent="-311150" algn="l" rtl="0">
              <a:lnSpc>
                <a:spcPct val="100000"/>
              </a:lnSpc>
              <a:spcBef>
                <a:spcPts val="0"/>
              </a:spcBef>
              <a:spcAft>
                <a:spcPts val="0"/>
              </a:spcAft>
              <a:buClr>
                <a:schemeClr val="dk1"/>
              </a:buClr>
              <a:buSzPts val="1300"/>
              <a:buChar char="■"/>
            </a:pPr>
            <a:r>
              <a:rPr lang="en" sz="1000">
                <a:solidFill>
                  <a:schemeClr val="dk1"/>
                </a:solidFill>
                <a:highlight>
                  <a:srgbClr val="FFFFFF"/>
                </a:highlight>
              </a:rPr>
              <a:t>We supply parts to maintenance, repair, and overhaul facilities (MRO).</a:t>
            </a:r>
            <a:endParaRPr sz="1000">
              <a:solidFill>
                <a:schemeClr val="dk1"/>
              </a:solidFill>
              <a:highlight>
                <a:srgbClr val="FFFFFF"/>
              </a:highlight>
            </a:endParaRPr>
          </a:p>
          <a:p>
            <a:pPr marL="457200" lvl="0" indent="-311150" algn="l" rtl="0">
              <a:lnSpc>
                <a:spcPct val="100000"/>
              </a:lnSpc>
              <a:spcBef>
                <a:spcPts val="0"/>
              </a:spcBef>
              <a:spcAft>
                <a:spcPts val="0"/>
              </a:spcAft>
              <a:buClr>
                <a:schemeClr val="dk1"/>
              </a:buClr>
              <a:buSzPts val="1300"/>
              <a:buChar char="■"/>
            </a:pPr>
            <a:r>
              <a:rPr lang="en" sz="1000">
                <a:solidFill>
                  <a:schemeClr val="dk1"/>
                </a:solidFill>
                <a:highlight>
                  <a:srgbClr val="FFFFFF"/>
                </a:highlight>
              </a:rPr>
              <a:t>Companies in this segment include Contrail, AirCo, AirCo Services, Worthington, Jet Yard, Air’Zona, and LGSS.</a:t>
            </a:r>
          </a:p>
          <a:p>
            <a:pPr marL="457200" indent="-311150">
              <a:buClr>
                <a:schemeClr val="dk1"/>
              </a:buClr>
              <a:buSzPts val="1300"/>
              <a:buChar char="■"/>
            </a:pPr>
            <a:r>
              <a:rPr lang="en-US" sz="1000">
                <a:solidFill>
                  <a:schemeClr val="dk1"/>
                </a:solidFill>
                <a:highlight>
                  <a:srgbClr val="FFFFFF"/>
                </a:highlight>
              </a:rPr>
              <a:t>The decrease in revenue for this segment from the prior year was primarily driven by a lower supply of whole assets available to purchase for tear-down or resale.</a:t>
            </a:r>
          </a:p>
          <a:p>
            <a:pPr marL="457200" indent="-311150">
              <a:buClr>
                <a:schemeClr val="dk1"/>
              </a:buClr>
              <a:buSzPts val="1300"/>
              <a:buChar char="■"/>
            </a:pPr>
            <a:r>
              <a:rPr lang="en-US" sz="1000">
                <a:solidFill>
                  <a:schemeClr val="dk1"/>
                </a:solidFill>
                <a:highlight>
                  <a:srgbClr val="FFFFFF"/>
                </a:highlight>
              </a:rPr>
              <a:t>The increase of $3.7M in adjusted EBITDA was driven by higher profit margins on sales.</a:t>
            </a:r>
            <a:endParaRPr lang="en" sz="1000">
              <a:solidFill>
                <a:schemeClr val="dk1"/>
              </a:solidFill>
              <a:highlight>
                <a:srgbClr val="FFFFFF"/>
              </a:highlight>
            </a:endParaRPr>
          </a:p>
        </p:txBody>
      </p:sp>
      <p:sp>
        <p:nvSpPr>
          <p:cNvPr id="228" name="Google Shape;228;p24"/>
          <p:cNvSpPr/>
          <p:nvPr/>
        </p:nvSpPr>
        <p:spPr>
          <a:xfrm>
            <a:off x="4163776" y="1223001"/>
            <a:ext cx="4980224" cy="1614347"/>
          </a:xfrm>
          <a:prstGeom prst="rect">
            <a:avLst/>
          </a:prstGeom>
          <a:solidFill>
            <a:srgbClr val="000000">
              <a:alpha val="37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29" name="Google Shape;229;p24"/>
          <p:cNvSpPr/>
          <p:nvPr/>
        </p:nvSpPr>
        <p:spPr>
          <a:xfrm>
            <a:off x="4163775" y="2965475"/>
            <a:ext cx="4980225" cy="1651500"/>
          </a:xfrm>
          <a:prstGeom prst="rect">
            <a:avLst/>
          </a:prstGeom>
          <a:solidFill>
            <a:srgbClr val="00000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31" name="Google Shape;231;p24"/>
          <p:cNvSpPr txBox="1"/>
          <p:nvPr/>
        </p:nvSpPr>
        <p:spPr>
          <a:xfrm>
            <a:off x="4163700" y="4564243"/>
            <a:ext cx="4565400" cy="472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100">
                <a:solidFill>
                  <a:schemeClr val="dk1"/>
                </a:solidFill>
              </a:rPr>
              <a:t>A niche between aircraft owners and MRO shops, this segment will seek to grow by coordinating activities.</a:t>
            </a:r>
            <a:endParaRPr sz="1100">
              <a:solidFill>
                <a:schemeClr val="dk1"/>
              </a:solidFill>
            </a:endParaRPr>
          </a:p>
        </p:txBody>
      </p:sp>
      <p:graphicFrame>
        <p:nvGraphicFramePr>
          <p:cNvPr id="5" name="Table 5">
            <a:extLst>
              <a:ext uri="{FF2B5EF4-FFF2-40B4-BE49-F238E27FC236}">
                <a16:creationId xmlns:a16="http://schemas.microsoft.com/office/drawing/2014/main" id="{F55E20D6-ADDB-4780-BA22-EE18D8D80B8F}"/>
              </a:ext>
            </a:extLst>
          </p:cNvPr>
          <p:cNvGraphicFramePr>
            <a:graphicFrameLocks noGrp="1"/>
          </p:cNvGraphicFramePr>
          <p:nvPr>
            <p:extLst>
              <p:ext uri="{D42A27DB-BD31-4B8C-83A1-F6EECF244321}">
                <p14:modId xmlns:p14="http://schemas.microsoft.com/office/powerpoint/2010/main" val="851051607"/>
              </p:ext>
            </p:extLst>
          </p:nvPr>
        </p:nvGraphicFramePr>
        <p:xfrm>
          <a:off x="406733" y="1258507"/>
          <a:ext cx="3607364" cy="1077982"/>
        </p:xfrm>
        <a:graphic>
          <a:graphicData uri="http://schemas.openxmlformats.org/drawingml/2006/table">
            <a:tbl>
              <a:tblPr firstRow="1" bandRow="1">
                <a:tableStyleId>{F5D0310B-A3D5-42B6-8176-09B71E9C7472}</a:tableStyleId>
              </a:tblPr>
              <a:tblGrid>
                <a:gridCol w="1789520">
                  <a:extLst>
                    <a:ext uri="{9D8B030D-6E8A-4147-A177-3AD203B41FA5}">
                      <a16:colId xmlns:a16="http://schemas.microsoft.com/office/drawing/2014/main" val="1798890516"/>
                    </a:ext>
                  </a:extLst>
                </a:gridCol>
                <a:gridCol w="960595">
                  <a:extLst>
                    <a:ext uri="{9D8B030D-6E8A-4147-A177-3AD203B41FA5}">
                      <a16:colId xmlns:a16="http://schemas.microsoft.com/office/drawing/2014/main" val="3482204521"/>
                    </a:ext>
                  </a:extLst>
                </a:gridCol>
                <a:gridCol w="857249">
                  <a:extLst>
                    <a:ext uri="{9D8B030D-6E8A-4147-A177-3AD203B41FA5}">
                      <a16:colId xmlns:a16="http://schemas.microsoft.com/office/drawing/2014/main" val="2096877207"/>
                    </a:ext>
                  </a:extLst>
                </a:gridCol>
              </a:tblGrid>
              <a:tr h="310391">
                <a:tc>
                  <a:txBody>
                    <a:bodyPr/>
                    <a:lstStyle/>
                    <a:p>
                      <a:r>
                        <a:rPr lang="en-US" sz="1200" b="0">
                          <a:solidFill>
                            <a:schemeClr val="dk1"/>
                          </a:solidFill>
                          <a:highlight>
                            <a:srgbClr val="FFFFFF"/>
                          </a:highlight>
                        </a:rPr>
                        <a:t>Twelve-Month Period Ended 03/31</a:t>
                      </a:r>
                      <a:endParaRPr lang="en-US" sz="1200" b="0">
                        <a:solidFill>
                          <a:schemeClr val="tx1"/>
                        </a:solidFill>
                      </a:endParaRPr>
                    </a:p>
                  </a:txBody>
                  <a:tcPr/>
                </a:tc>
                <a:tc>
                  <a:txBody>
                    <a:bodyPr/>
                    <a:lstStyle/>
                    <a:p>
                      <a:pPr algn="ctr"/>
                      <a:r>
                        <a:rPr lang="en-US" sz="1300">
                          <a:solidFill>
                            <a:schemeClr val="tx1"/>
                          </a:solidFill>
                        </a:rPr>
                        <a:t>2025</a:t>
                      </a:r>
                    </a:p>
                  </a:txBody>
                  <a:tcPr anchor="ctr"/>
                </a:tc>
                <a:tc>
                  <a:txBody>
                    <a:bodyPr/>
                    <a:lstStyle/>
                    <a:p>
                      <a:pPr lvl="0" algn="ctr">
                        <a:buNone/>
                      </a:pPr>
                      <a:r>
                        <a:rPr lang="en-US" sz="1300">
                          <a:solidFill>
                            <a:schemeClr val="tx1"/>
                          </a:solidFill>
                        </a:rPr>
                        <a:t>2024</a:t>
                      </a:r>
                    </a:p>
                  </a:txBody>
                  <a:tcPr anchor="ctr"/>
                </a:tc>
                <a:extLst>
                  <a:ext uri="{0D108BD9-81ED-4DB2-BD59-A6C34878D82A}">
                    <a16:rowId xmlns:a16="http://schemas.microsoft.com/office/drawing/2014/main" val="40330405"/>
                  </a:ext>
                </a:extLst>
              </a:tr>
              <a:tr h="310391">
                <a:tc>
                  <a:txBody>
                    <a:bodyPr/>
                    <a:lstStyle/>
                    <a:p>
                      <a:r>
                        <a:rPr lang="en-US" sz="1300">
                          <a:solidFill>
                            <a:schemeClr val="tx1"/>
                          </a:solidFill>
                        </a:rPr>
                        <a:t>Revenue</a:t>
                      </a:r>
                    </a:p>
                  </a:txBody>
                  <a:tcPr/>
                </a:tc>
                <a:tc>
                  <a:txBody>
                    <a:bodyPr/>
                    <a:lstStyle/>
                    <a:p>
                      <a:pPr algn="ctr"/>
                      <a:r>
                        <a:rPr lang="en-US" sz="1300">
                          <a:solidFill>
                            <a:schemeClr val="tx1"/>
                          </a:solidFill>
                        </a:rPr>
                        <a:t>$118.2M</a:t>
                      </a:r>
                    </a:p>
                  </a:txBody>
                  <a:tcPr/>
                </a:tc>
                <a:tc>
                  <a:txBody>
                    <a:bodyPr/>
                    <a:lstStyle/>
                    <a:p>
                      <a:pPr algn="ctr"/>
                      <a:r>
                        <a:rPr lang="en-US" sz="1300">
                          <a:solidFill>
                            <a:schemeClr val="tx1"/>
                          </a:solidFill>
                        </a:rPr>
                        <a:t>$125.5M</a:t>
                      </a:r>
                    </a:p>
                  </a:txBody>
                  <a:tcPr/>
                </a:tc>
                <a:extLst>
                  <a:ext uri="{0D108BD9-81ED-4DB2-BD59-A6C34878D82A}">
                    <a16:rowId xmlns:a16="http://schemas.microsoft.com/office/drawing/2014/main" val="3534422311"/>
                  </a:ext>
                </a:extLst>
              </a:tr>
              <a:tr h="310391">
                <a:tc>
                  <a:txBody>
                    <a:bodyPr/>
                    <a:lstStyle/>
                    <a:p>
                      <a:r>
                        <a:rPr lang="en-US" sz="1300">
                          <a:solidFill>
                            <a:schemeClr val="tx1"/>
                          </a:solidFill>
                        </a:rPr>
                        <a:t>Adjusted EBITDA*</a:t>
                      </a:r>
                    </a:p>
                  </a:txBody>
                  <a:tcPr/>
                </a:tc>
                <a:tc>
                  <a:txBody>
                    <a:bodyPr/>
                    <a:lstStyle/>
                    <a:p>
                      <a:pPr algn="ctr"/>
                      <a:r>
                        <a:rPr lang="en-US" sz="1300">
                          <a:solidFill>
                            <a:schemeClr val="tx1"/>
                          </a:solidFill>
                        </a:rPr>
                        <a:t>$9.8M</a:t>
                      </a:r>
                    </a:p>
                  </a:txBody>
                  <a:tcPr/>
                </a:tc>
                <a:tc>
                  <a:txBody>
                    <a:bodyPr/>
                    <a:lstStyle/>
                    <a:p>
                      <a:pPr algn="ctr"/>
                      <a:r>
                        <a:rPr lang="en-US" sz="1300">
                          <a:solidFill>
                            <a:schemeClr val="tx1"/>
                          </a:solidFill>
                          <a:highlight>
                            <a:srgbClr val="FFFFFF"/>
                          </a:highlight>
                        </a:rPr>
                        <a:t>$6.1M</a:t>
                      </a:r>
                    </a:p>
                  </a:txBody>
                  <a:tcPr/>
                </a:tc>
                <a:extLst>
                  <a:ext uri="{0D108BD9-81ED-4DB2-BD59-A6C34878D82A}">
                    <a16:rowId xmlns:a16="http://schemas.microsoft.com/office/drawing/2014/main" val="282264620"/>
                  </a:ext>
                </a:extLst>
              </a:tr>
            </a:tbl>
          </a:graphicData>
        </a:graphic>
      </p:graphicFrame>
      <p:sp>
        <p:nvSpPr>
          <p:cNvPr id="2" name="TextBox 1">
            <a:extLst>
              <a:ext uri="{FF2B5EF4-FFF2-40B4-BE49-F238E27FC236}">
                <a16:creationId xmlns:a16="http://schemas.microsoft.com/office/drawing/2014/main" id="{D5EEF388-CBC0-E714-F643-A674B64140A4}"/>
              </a:ext>
            </a:extLst>
          </p:cNvPr>
          <p:cNvSpPr txBox="1"/>
          <p:nvPr/>
        </p:nvSpPr>
        <p:spPr>
          <a:xfrm>
            <a:off x="297770" y="4569661"/>
            <a:ext cx="2639945" cy="230832"/>
          </a:xfrm>
          <a:prstGeom prst="rect">
            <a:avLst/>
          </a:prstGeom>
          <a:noFill/>
        </p:spPr>
        <p:txBody>
          <a:bodyPr wrap="square" rtlCol="0">
            <a:spAutoFit/>
          </a:bodyPr>
          <a:lstStyle/>
          <a:p>
            <a:r>
              <a:rPr lang="en-US" sz="900"/>
              <a:t>*See Adjusted EBITDA reconciliation on slide 35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5"/>
          <p:cNvPicPr preferRelativeResize="0"/>
          <p:nvPr/>
        </p:nvPicPr>
        <p:blipFill rotWithShape="1">
          <a:blip r:embed="rId3">
            <a:alphaModFix/>
          </a:blip>
          <a:srcRect b="11512"/>
          <a:stretch/>
        </p:blipFill>
        <p:spPr>
          <a:xfrm>
            <a:off x="6701500" y="2809571"/>
            <a:ext cx="2442498" cy="1469648"/>
          </a:xfrm>
          <a:prstGeom prst="rect">
            <a:avLst/>
          </a:prstGeom>
          <a:noFill/>
          <a:ln>
            <a:noFill/>
          </a:ln>
        </p:spPr>
      </p:pic>
      <p:pic>
        <p:nvPicPr>
          <p:cNvPr id="238" name="Google Shape;238;p25"/>
          <p:cNvPicPr preferRelativeResize="0"/>
          <p:nvPr/>
        </p:nvPicPr>
        <p:blipFill rotWithShape="1">
          <a:blip r:embed="rId4">
            <a:alphaModFix/>
          </a:blip>
          <a:srcRect l="33360" r="32510"/>
          <a:stretch/>
        </p:blipFill>
        <p:spPr>
          <a:xfrm>
            <a:off x="4157125" y="2809521"/>
            <a:ext cx="2553976" cy="1469650"/>
          </a:xfrm>
          <a:prstGeom prst="rect">
            <a:avLst/>
          </a:prstGeom>
          <a:noFill/>
          <a:ln>
            <a:noFill/>
          </a:ln>
        </p:spPr>
      </p:pic>
      <p:sp>
        <p:nvSpPr>
          <p:cNvPr id="239" name="Google Shape;239;p25"/>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5"/>
          <p:cNvSpPr txBox="1"/>
          <p:nvPr/>
        </p:nvSpPr>
        <p:spPr>
          <a:xfrm>
            <a:off x="188850" y="27299"/>
            <a:ext cx="8750400" cy="6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rPr>
              <a:t>Overnight Air Cargo</a:t>
            </a:r>
            <a:endParaRPr sz="2400">
              <a:solidFill>
                <a:srgbClr val="595959"/>
              </a:solidFill>
            </a:endParaRPr>
          </a:p>
        </p:txBody>
      </p:sp>
      <p:sp>
        <p:nvSpPr>
          <p:cNvPr id="241" name="Google Shape;241;p25"/>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12</a:t>
            </a:fld>
            <a:endParaRPr b="1">
              <a:solidFill>
                <a:srgbClr val="FFFFFF"/>
              </a:solidFill>
            </a:endParaRPr>
          </a:p>
        </p:txBody>
      </p:sp>
      <p:sp>
        <p:nvSpPr>
          <p:cNvPr id="242" name="Google Shape;242;p25"/>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5"/>
          <p:cNvSpPr txBox="1"/>
          <p:nvPr/>
        </p:nvSpPr>
        <p:spPr>
          <a:xfrm>
            <a:off x="95830" y="66383"/>
            <a:ext cx="14256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SEGMENT 2</a:t>
            </a:r>
            <a:endParaRPr b="1">
              <a:solidFill>
                <a:srgbClr val="FFFFFF"/>
              </a:solidFill>
            </a:endParaRPr>
          </a:p>
        </p:txBody>
      </p:sp>
      <p:cxnSp>
        <p:nvCxnSpPr>
          <p:cNvPr id="244" name="Google Shape;244;p25"/>
          <p:cNvCxnSpPr/>
          <p:nvPr/>
        </p:nvCxnSpPr>
        <p:spPr>
          <a:xfrm>
            <a:off x="227750" y="1233675"/>
            <a:ext cx="22800" cy="3001800"/>
          </a:xfrm>
          <a:prstGeom prst="straightConnector1">
            <a:avLst/>
          </a:prstGeom>
          <a:noFill/>
          <a:ln w="9525" cap="flat" cmpd="sng">
            <a:solidFill>
              <a:schemeClr val="dk2"/>
            </a:solidFill>
            <a:prstDash val="solid"/>
            <a:round/>
            <a:headEnd type="none" w="med" len="med"/>
            <a:tailEnd type="none" w="med" len="med"/>
          </a:ln>
        </p:spPr>
      </p:cxnSp>
      <p:pic>
        <p:nvPicPr>
          <p:cNvPr id="245" name="Google Shape;245;p25"/>
          <p:cNvPicPr preferRelativeResize="0"/>
          <p:nvPr/>
        </p:nvPicPr>
        <p:blipFill>
          <a:blip r:embed="rId5">
            <a:alphaModFix/>
          </a:blip>
          <a:stretch>
            <a:fillRect/>
          </a:stretch>
        </p:blipFill>
        <p:spPr>
          <a:xfrm>
            <a:off x="212750" y="4804377"/>
            <a:ext cx="566381" cy="200737"/>
          </a:xfrm>
          <a:prstGeom prst="rect">
            <a:avLst/>
          </a:prstGeom>
          <a:noFill/>
          <a:ln>
            <a:noFill/>
          </a:ln>
        </p:spPr>
      </p:pic>
      <p:pic>
        <p:nvPicPr>
          <p:cNvPr id="246" name="Google Shape;246;p25"/>
          <p:cNvPicPr preferRelativeResize="0"/>
          <p:nvPr/>
        </p:nvPicPr>
        <p:blipFill>
          <a:blip r:embed="rId6">
            <a:alphaModFix/>
          </a:blip>
          <a:stretch>
            <a:fillRect/>
          </a:stretch>
        </p:blipFill>
        <p:spPr>
          <a:xfrm>
            <a:off x="818217" y="4794500"/>
            <a:ext cx="2262669" cy="220500"/>
          </a:xfrm>
          <a:prstGeom prst="rect">
            <a:avLst/>
          </a:prstGeom>
          <a:noFill/>
          <a:ln>
            <a:noFill/>
          </a:ln>
        </p:spPr>
      </p:pic>
      <p:pic>
        <p:nvPicPr>
          <p:cNvPr id="247" name="Google Shape;247;p25"/>
          <p:cNvPicPr preferRelativeResize="0"/>
          <p:nvPr/>
        </p:nvPicPr>
        <p:blipFill>
          <a:blip r:embed="rId7">
            <a:alphaModFix/>
          </a:blip>
          <a:stretch>
            <a:fillRect/>
          </a:stretch>
        </p:blipFill>
        <p:spPr>
          <a:xfrm>
            <a:off x="4162525" y="1287123"/>
            <a:ext cx="4986876" cy="1483603"/>
          </a:xfrm>
          <a:prstGeom prst="rect">
            <a:avLst/>
          </a:prstGeom>
          <a:noFill/>
          <a:ln>
            <a:noFill/>
          </a:ln>
        </p:spPr>
      </p:pic>
      <p:sp>
        <p:nvSpPr>
          <p:cNvPr id="248" name="Google Shape;248;p25"/>
          <p:cNvSpPr txBox="1"/>
          <p:nvPr/>
        </p:nvSpPr>
        <p:spPr>
          <a:xfrm>
            <a:off x="273350" y="2362175"/>
            <a:ext cx="3635400" cy="2124827"/>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Char char="■"/>
            </a:pPr>
            <a:r>
              <a:rPr lang="en" sz="1100">
                <a:solidFill>
                  <a:schemeClr val="dk1"/>
                </a:solidFill>
                <a:highlight>
                  <a:srgbClr val="FFFFFF"/>
                </a:highlight>
              </a:rPr>
              <a:t>We operate two of the nine FedEx feeder airlines in North America.</a:t>
            </a:r>
            <a:endParaRPr lang="en-US" sz="1100">
              <a:solidFill>
                <a:schemeClr val="dk1"/>
              </a:solidFill>
              <a:highlight>
                <a:srgbClr val="FFFFFF"/>
              </a:highlight>
            </a:endParaRPr>
          </a:p>
          <a:p>
            <a:pPr marL="457200" lvl="0" indent="-311150" algn="l" rtl="0">
              <a:lnSpc>
                <a:spcPct val="100000"/>
              </a:lnSpc>
              <a:spcBef>
                <a:spcPts val="0"/>
              </a:spcBef>
              <a:spcAft>
                <a:spcPts val="0"/>
              </a:spcAft>
              <a:buClr>
                <a:schemeClr val="dk1"/>
              </a:buClr>
              <a:buSzPts val="1300"/>
              <a:buChar char="■"/>
            </a:pPr>
            <a:r>
              <a:rPr lang="en" sz="1100">
                <a:solidFill>
                  <a:schemeClr val="dk1"/>
                </a:solidFill>
                <a:highlight>
                  <a:srgbClr val="FFFFFF"/>
                </a:highlight>
              </a:rPr>
              <a:t>Business units Mountain Air Cargo and CSA Air have a 40+ year history with FedEx.</a:t>
            </a:r>
          </a:p>
          <a:p>
            <a:pPr marL="457200" lvl="0" indent="-311150" algn="l" rtl="0">
              <a:lnSpc>
                <a:spcPct val="100000"/>
              </a:lnSpc>
              <a:spcBef>
                <a:spcPts val="0"/>
              </a:spcBef>
              <a:spcAft>
                <a:spcPts val="0"/>
              </a:spcAft>
              <a:buClr>
                <a:schemeClr val="dk1"/>
              </a:buClr>
              <a:buSzPts val="1300"/>
              <a:buChar char="■"/>
            </a:pPr>
            <a:r>
              <a:rPr lang="en" sz="1100">
                <a:solidFill>
                  <a:schemeClr val="dk1"/>
                </a:solidFill>
                <a:highlight>
                  <a:srgbClr val="FFFFFF"/>
                </a:highlight>
              </a:rPr>
              <a:t>Air T Companies since 1982 and 1983</a:t>
            </a:r>
          </a:p>
          <a:p>
            <a:pPr marL="457200" lvl="0" indent="-311150" algn="l" rtl="0">
              <a:lnSpc>
                <a:spcPct val="100000"/>
              </a:lnSpc>
              <a:spcBef>
                <a:spcPts val="0"/>
              </a:spcBef>
              <a:spcAft>
                <a:spcPts val="0"/>
              </a:spcAft>
              <a:buClr>
                <a:schemeClr val="dk1"/>
              </a:buClr>
              <a:buSzPts val="1300"/>
              <a:buChar char="■"/>
            </a:pPr>
            <a:r>
              <a:rPr lang="en" sz="1100">
                <a:solidFill>
                  <a:schemeClr val="dk1"/>
                </a:solidFill>
                <a:highlight>
                  <a:srgbClr val="FFFFFF"/>
                </a:highlight>
              </a:rPr>
              <a:t>Air T added Worldwide Aircraft Services (WASI) to this segment in Q4 FY23.</a:t>
            </a:r>
          </a:p>
          <a:p>
            <a:pPr marL="457200" indent="-311150">
              <a:buClr>
                <a:schemeClr val="dk1"/>
              </a:buClr>
              <a:buSzPts val="1300"/>
              <a:buChar char="■"/>
            </a:pPr>
            <a:r>
              <a:rPr lang="en" sz="1100">
                <a:solidFill>
                  <a:schemeClr val="dk1"/>
                </a:solidFill>
                <a:highlight>
                  <a:srgbClr val="FFFFFF"/>
                </a:highlight>
              </a:rPr>
              <a:t>The increase in revenue was principally attributable to higher labor revenues, increase in admin fees and higher FedEx pass through revenues due to higher billable hours for maintenance.</a:t>
            </a:r>
          </a:p>
        </p:txBody>
      </p:sp>
      <p:sp>
        <p:nvSpPr>
          <p:cNvPr id="249" name="Google Shape;249;p25"/>
          <p:cNvSpPr/>
          <p:nvPr/>
        </p:nvSpPr>
        <p:spPr>
          <a:xfrm>
            <a:off x="4154419" y="1287069"/>
            <a:ext cx="5003100" cy="1427447"/>
          </a:xfrm>
          <a:prstGeom prst="rect">
            <a:avLst/>
          </a:prstGeom>
          <a:solidFill>
            <a:srgbClr val="000000">
              <a:alpha val="37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250" name="Google Shape;250;p25"/>
          <p:cNvCxnSpPr/>
          <p:nvPr/>
        </p:nvCxnSpPr>
        <p:spPr>
          <a:xfrm>
            <a:off x="4139725" y="2770721"/>
            <a:ext cx="5027100" cy="0"/>
          </a:xfrm>
          <a:prstGeom prst="straightConnector1">
            <a:avLst/>
          </a:prstGeom>
          <a:noFill/>
          <a:ln w="114300" cap="flat" cmpd="sng">
            <a:solidFill>
              <a:srgbClr val="FFFFFF"/>
            </a:solidFill>
            <a:prstDash val="solid"/>
            <a:round/>
            <a:headEnd type="none" w="med" len="med"/>
            <a:tailEnd type="none" w="med" len="med"/>
          </a:ln>
        </p:spPr>
      </p:cxnSp>
      <p:sp>
        <p:nvSpPr>
          <p:cNvPr id="251" name="Google Shape;251;p25"/>
          <p:cNvSpPr/>
          <p:nvPr/>
        </p:nvSpPr>
        <p:spPr>
          <a:xfrm>
            <a:off x="4154419" y="2826921"/>
            <a:ext cx="2553900" cy="1438500"/>
          </a:xfrm>
          <a:prstGeom prst="rect">
            <a:avLst/>
          </a:prstGeom>
          <a:solidFill>
            <a:srgbClr val="000000">
              <a:alpha val="37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252" name="Google Shape;252;p25"/>
          <p:cNvCxnSpPr/>
          <p:nvPr/>
        </p:nvCxnSpPr>
        <p:spPr>
          <a:xfrm rot="10800000">
            <a:off x="6701500" y="2733313"/>
            <a:ext cx="9600" cy="1625700"/>
          </a:xfrm>
          <a:prstGeom prst="straightConnector1">
            <a:avLst/>
          </a:prstGeom>
          <a:noFill/>
          <a:ln w="114300" cap="flat" cmpd="sng">
            <a:solidFill>
              <a:srgbClr val="FFFFFF"/>
            </a:solidFill>
            <a:prstDash val="solid"/>
            <a:round/>
            <a:headEnd type="none" w="med" len="med"/>
            <a:tailEnd type="none" w="med" len="med"/>
          </a:ln>
        </p:spPr>
      </p:cxnSp>
      <p:sp>
        <p:nvSpPr>
          <p:cNvPr id="254" name="Google Shape;254;p25"/>
          <p:cNvSpPr txBox="1"/>
          <p:nvPr/>
        </p:nvSpPr>
        <p:spPr>
          <a:xfrm>
            <a:off x="4169650" y="4279225"/>
            <a:ext cx="4986900" cy="428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a:solidFill>
                  <a:schemeClr val="dk1"/>
                </a:solidFill>
              </a:rPr>
              <a:t>An asset-light, predictable business.</a:t>
            </a:r>
            <a:endParaRPr sz="1200">
              <a:solidFill>
                <a:schemeClr val="dk1"/>
              </a:solidFill>
            </a:endParaRPr>
          </a:p>
        </p:txBody>
      </p:sp>
      <p:graphicFrame>
        <p:nvGraphicFramePr>
          <p:cNvPr id="3" name="Table 5">
            <a:extLst>
              <a:ext uri="{FF2B5EF4-FFF2-40B4-BE49-F238E27FC236}">
                <a16:creationId xmlns:a16="http://schemas.microsoft.com/office/drawing/2014/main" id="{A1A89078-3C8F-1604-6B34-0C8CEF4C6F9B}"/>
              </a:ext>
            </a:extLst>
          </p:cNvPr>
          <p:cNvGraphicFramePr>
            <a:graphicFrameLocks noGrp="1"/>
          </p:cNvGraphicFramePr>
          <p:nvPr>
            <p:extLst>
              <p:ext uri="{D42A27DB-BD31-4B8C-83A1-F6EECF244321}">
                <p14:modId xmlns:p14="http://schemas.microsoft.com/office/powerpoint/2010/main" val="1449743826"/>
              </p:ext>
            </p:extLst>
          </p:nvPr>
        </p:nvGraphicFramePr>
        <p:xfrm>
          <a:off x="406733" y="1258507"/>
          <a:ext cx="3607364" cy="1077982"/>
        </p:xfrm>
        <a:graphic>
          <a:graphicData uri="http://schemas.openxmlformats.org/drawingml/2006/table">
            <a:tbl>
              <a:tblPr firstRow="1" bandRow="1">
                <a:tableStyleId>{F5D0310B-A3D5-42B6-8176-09B71E9C7472}</a:tableStyleId>
              </a:tblPr>
              <a:tblGrid>
                <a:gridCol w="1789520">
                  <a:extLst>
                    <a:ext uri="{9D8B030D-6E8A-4147-A177-3AD203B41FA5}">
                      <a16:colId xmlns:a16="http://schemas.microsoft.com/office/drawing/2014/main" val="1798890516"/>
                    </a:ext>
                  </a:extLst>
                </a:gridCol>
                <a:gridCol w="960595">
                  <a:extLst>
                    <a:ext uri="{9D8B030D-6E8A-4147-A177-3AD203B41FA5}">
                      <a16:colId xmlns:a16="http://schemas.microsoft.com/office/drawing/2014/main" val="3482204521"/>
                    </a:ext>
                  </a:extLst>
                </a:gridCol>
                <a:gridCol w="857249">
                  <a:extLst>
                    <a:ext uri="{9D8B030D-6E8A-4147-A177-3AD203B41FA5}">
                      <a16:colId xmlns:a16="http://schemas.microsoft.com/office/drawing/2014/main" val="2096877207"/>
                    </a:ext>
                  </a:extLst>
                </a:gridCol>
              </a:tblGrid>
              <a:tr h="310391">
                <a:tc>
                  <a:txBody>
                    <a:bodyPr/>
                    <a:lstStyle/>
                    <a:p>
                      <a:r>
                        <a:rPr lang="en-US" sz="1200" b="0">
                          <a:solidFill>
                            <a:schemeClr val="dk1"/>
                          </a:solidFill>
                          <a:highlight>
                            <a:srgbClr val="FFFFFF"/>
                          </a:highlight>
                        </a:rPr>
                        <a:t>Twelve-Month Period Ended 03/31</a:t>
                      </a:r>
                      <a:endParaRPr lang="en-US" sz="1200" b="0">
                        <a:solidFill>
                          <a:schemeClr val="tx1"/>
                        </a:solidFill>
                      </a:endParaRPr>
                    </a:p>
                  </a:txBody>
                  <a:tcPr/>
                </a:tc>
                <a:tc>
                  <a:txBody>
                    <a:bodyPr/>
                    <a:lstStyle/>
                    <a:p>
                      <a:pPr algn="ctr"/>
                      <a:r>
                        <a:rPr lang="en-US" sz="1300">
                          <a:solidFill>
                            <a:schemeClr val="tx1"/>
                          </a:solidFill>
                        </a:rPr>
                        <a:t>2025</a:t>
                      </a:r>
                    </a:p>
                  </a:txBody>
                  <a:tcPr anchor="ctr"/>
                </a:tc>
                <a:tc>
                  <a:txBody>
                    <a:bodyPr/>
                    <a:lstStyle/>
                    <a:p>
                      <a:pPr lvl="0" algn="ctr">
                        <a:buNone/>
                      </a:pPr>
                      <a:r>
                        <a:rPr lang="en-US" sz="1300">
                          <a:solidFill>
                            <a:schemeClr val="tx1"/>
                          </a:solidFill>
                        </a:rPr>
                        <a:t>2024</a:t>
                      </a:r>
                    </a:p>
                  </a:txBody>
                  <a:tcPr anchor="ctr"/>
                </a:tc>
                <a:extLst>
                  <a:ext uri="{0D108BD9-81ED-4DB2-BD59-A6C34878D82A}">
                    <a16:rowId xmlns:a16="http://schemas.microsoft.com/office/drawing/2014/main" val="40330405"/>
                  </a:ext>
                </a:extLst>
              </a:tr>
              <a:tr h="310391">
                <a:tc>
                  <a:txBody>
                    <a:bodyPr/>
                    <a:lstStyle/>
                    <a:p>
                      <a:r>
                        <a:rPr lang="en-US" sz="1300">
                          <a:solidFill>
                            <a:schemeClr val="tx1"/>
                          </a:solidFill>
                        </a:rPr>
                        <a:t>Revenue</a:t>
                      </a:r>
                    </a:p>
                  </a:txBody>
                  <a:tcPr/>
                </a:tc>
                <a:tc>
                  <a:txBody>
                    <a:bodyPr/>
                    <a:lstStyle/>
                    <a:p>
                      <a:pPr algn="ctr"/>
                      <a:r>
                        <a:rPr lang="en-US" sz="1300">
                          <a:solidFill>
                            <a:schemeClr val="tx1"/>
                          </a:solidFill>
                        </a:rPr>
                        <a:t>$124.0M</a:t>
                      </a:r>
                    </a:p>
                  </a:txBody>
                  <a:tcPr/>
                </a:tc>
                <a:tc>
                  <a:txBody>
                    <a:bodyPr/>
                    <a:lstStyle/>
                    <a:p>
                      <a:pPr algn="ctr"/>
                      <a:r>
                        <a:rPr lang="en-US" sz="1300">
                          <a:solidFill>
                            <a:schemeClr val="tx1"/>
                          </a:solidFill>
                        </a:rPr>
                        <a:t>$115.5M</a:t>
                      </a:r>
                    </a:p>
                  </a:txBody>
                  <a:tcPr/>
                </a:tc>
                <a:extLst>
                  <a:ext uri="{0D108BD9-81ED-4DB2-BD59-A6C34878D82A}">
                    <a16:rowId xmlns:a16="http://schemas.microsoft.com/office/drawing/2014/main" val="3534422311"/>
                  </a:ext>
                </a:extLst>
              </a:tr>
              <a:tr h="310391">
                <a:tc>
                  <a:txBody>
                    <a:bodyPr/>
                    <a:lstStyle/>
                    <a:p>
                      <a:r>
                        <a:rPr lang="en-US" sz="1300">
                          <a:solidFill>
                            <a:schemeClr val="tx1"/>
                          </a:solidFill>
                        </a:rPr>
                        <a:t>Adjusted EBITDA*</a:t>
                      </a:r>
                    </a:p>
                  </a:txBody>
                  <a:tcPr/>
                </a:tc>
                <a:tc>
                  <a:txBody>
                    <a:bodyPr/>
                    <a:lstStyle/>
                    <a:p>
                      <a:pPr algn="ctr"/>
                      <a:r>
                        <a:rPr lang="en-US" sz="1300">
                          <a:solidFill>
                            <a:schemeClr val="tx1"/>
                          </a:solidFill>
                        </a:rPr>
                        <a:t>$6.8M</a:t>
                      </a:r>
                    </a:p>
                  </a:txBody>
                  <a:tcPr/>
                </a:tc>
                <a:tc>
                  <a:txBody>
                    <a:bodyPr/>
                    <a:lstStyle/>
                    <a:p>
                      <a:pPr algn="ctr"/>
                      <a:r>
                        <a:rPr lang="en-US" sz="1300">
                          <a:solidFill>
                            <a:schemeClr val="tx1"/>
                          </a:solidFill>
                          <a:highlight>
                            <a:srgbClr val="FFFFFF"/>
                          </a:highlight>
                        </a:rPr>
                        <a:t>$7.1M</a:t>
                      </a:r>
                    </a:p>
                  </a:txBody>
                  <a:tcPr/>
                </a:tc>
                <a:extLst>
                  <a:ext uri="{0D108BD9-81ED-4DB2-BD59-A6C34878D82A}">
                    <a16:rowId xmlns:a16="http://schemas.microsoft.com/office/drawing/2014/main" val="282264620"/>
                  </a:ext>
                </a:extLst>
              </a:tr>
            </a:tbl>
          </a:graphicData>
        </a:graphic>
      </p:graphicFrame>
      <p:sp>
        <p:nvSpPr>
          <p:cNvPr id="2" name="TextBox 1">
            <a:extLst>
              <a:ext uri="{FF2B5EF4-FFF2-40B4-BE49-F238E27FC236}">
                <a16:creationId xmlns:a16="http://schemas.microsoft.com/office/drawing/2014/main" id="{8A1ED801-E6A1-2EB5-889E-0B179089E9FA}"/>
              </a:ext>
            </a:extLst>
          </p:cNvPr>
          <p:cNvSpPr txBox="1"/>
          <p:nvPr/>
        </p:nvSpPr>
        <p:spPr>
          <a:xfrm>
            <a:off x="297770" y="4569661"/>
            <a:ext cx="2639945" cy="230832"/>
          </a:xfrm>
          <a:prstGeom prst="rect">
            <a:avLst/>
          </a:prstGeom>
          <a:noFill/>
        </p:spPr>
        <p:txBody>
          <a:bodyPr wrap="square" rtlCol="0">
            <a:spAutoFit/>
          </a:bodyPr>
          <a:lstStyle/>
          <a:p>
            <a:r>
              <a:rPr lang="en-US" sz="900"/>
              <a:t>*See Adjusted EBITDA reconciliation on slide 35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txBox="1"/>
          <p:nvPr/>
        </p:nvSpPr>
        <p:spPr>
          <a:xfrm>
            <a:off x="196800" y="-6283"/>
            <a:ext cx="8750400" cy="5619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1"/>
                </a:solidFill>
              </a:rPr>
              <a:t>Ground Support Equipment</a:t>
            </a:r>
            <a:endParaRPr sz="2400" dirty="0">
              <a:solidFill>
                <a:srgbClr val="595959"/>
              </a:solidFill>
            </a:endParaRPr>
          </a:p>
        </p:txBody>
      </p:sp>
      <p:sp>
        <p:nvSpPr>
          <p:cNvPr id="287" name="Google Shape;287;p27"/>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13</a:t>
            </a:fld>
            <a:endParaRPr b="1">
              <a:solidFill>
                <a:srgbClr val="FFFFFF"/>
              </a:solidFill>
            </a:endParaRPr>
          </a:p>
        </p:txBody>
      </p:sp>
      <p:sp>
        <p:nvSpPr>
          <p:cNvPr id="288" name="Google Shape;288;p27"/>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txBox="1"/>
          <p:nvPr/>
        </p:nvSpPr>
        <p:spPr>
          <a:xfrm>
            <a:off x="95830" y="66383"/>
            <a:ext cx="14256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SEGMENT 3</a:t>
            </a:r>
            <a:endParaRPr b="1">
              <a:solidFill>
                <a:srgbClr val="FFFFFF"/>
              </a:solidFill>
            </a:endParaRPr>
          </a:p>
        </p:txBody>
      </p:sp>
      <p:sp>
        <p:nvSpPr>
          <p:cNvPr id="290" name="Google Shape;290;p27"/>
          <p:cNvSpPr txBox="1"/>
          <p:nvPr/>
        </p:nvSpPr>
        <p:spPr>
          <a:xfrm>
            <a:off x="291829" y="2385486"/>
            <a:ext cx="3722268" cy="1891752"/>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Char char="■"/>
            </a:pPr>
            <a:r>
              <a:rPr lang="en" sz="1050">
                <a:solidFill>
                  <a:schemeClr val="dk1"/>
                </a:solidFill>
                <a:highlight>
                  <a:srgbClr val="FFFFFF"/>
                </a:highlight>
              </a:rPr>
              <a:t>We manufacture deicing equipment, scissor lift trucks, and other ground support equipment.</a:t>
            </a:r>
            <a:endParaRPr lang="en-US" sz="1050">
              <a:solidFill>
                <a:schemeClr val="dk1"/>
              </a:solidFill>
              <a:highlight>
                <a:srgbClr val="FFFFFF"/>
              </a:highlight>
            </a:endParaRPr>
          </a:p>
          <a:p>
            <a:pPr marL="457200" lvl="0" indent="-311150" algn="l" rtl="0">
              <a:lnSpc>
                <a:spcPct val="100000"/>
              </a:lnSpc>
              <a:spcBef>
                <a:spcPts val="0"/>
              </a:spcBef>
              <a:spcAft>
                <a:spcPts val="0"/>
              </a:spcAft>
              <a:buClr>
                <a:schemeClr val="dk1"/>
              </a:buClr>
              <a:buSzPts val="1300"/>
              <a:buChar char="■"/>
            </a:pPr>
            <a:r>
              <a:rPr lang="en-US" sz="1050">
                <a:solidFill>
                  <a:schemeClr val="dk1"/>
                </a:solidFill>
                <a:highlight>
                  <a:srgbClr val="FFFFFF"/>
                </a:highlight>
              </a:rPr>
              <a:t>Sole-source deicer supplier to the US Air Force for 20+ years.</a:t>
            </a:r>
          </a:p>
          <a:p>
            <a:pPr marL="457200" lvl="0" indent="-311150" algn="l" rtl="0">
              <a:lnSpc>
                <a:spcPct val="100000"/>
              </a:lnSpc>
              <a:spcBef>
                <a:spcPts val="0"/>
              </a:spcBef>
              <a:spcAft>
                <a:spcPts val="0"/>
              </a:spcAft>
              <a:buClr>
                <a:schemeClr val="dk1"/>
              </a:buClr>
              <a:buSzPts val="1300"/>
              <a:buChar char="■"/>
            </a:pPr>
            <a:r>
              <a:rPr lang="en-US" sz="1050">
                <a:solidFill>
                  <a:schemeClr val="dk1"/>
                </a:solidFill>
                <a:highlight>
                  <a:srgbClr val="FFFFFF"/>
                </a:highlight>
              </a:rPr>
              <a:t>Highly efficient light manufacturing facility.</a:t>
            </a:r>
          </a:p>
          <a:p>
            <a:pPr marL="457200" lvl="0" indent="-311150" algn="l" rtl="0">
              <a:lnSpc>
                <a:spcPct val="100000"/>
              </a:lnSpc>
              <a:spcBef>
                <a:spcPts val="0"/>
              </a:spcBef>
              <a:spcAft>
                <a:spcPts val="0"/>
              </a:spcAft>
              <a:buClr>
                <a:schemeClr val="dk1"/>
              </a:buClr>
              <a:buSzPts val="1300"/>
              <a:buChar char="■"/>
            </a:pPr>
            <a:r>
              <a:rPr lang="en-US" sz="1050">
                <a:solidFill>
                  <a:schemeClr val="dk1"/>
                </a:solidFill>
                <a:highlight>
                  <a:srgbClr val="FFFFFF"/>
                </a:highlight>
              </a:rPr>
              <a:t>The segment is comprised of Global Ground Support LLC. </a:t>
            </a:r>
          </a:p>
          <a:p>
            <a:pPr marL="457200" lvl="0" indent="-311150" algn="l" rtl="0">
              <a:lnSpc>
                <a:spcPct val="100000"/>
              </a:lnSpc>
              <a:spcBef>
                <a:spcPts val="0"/>
              </a:spcBef>
              <a:spcAft>
                <a:spcPts val="0"/>
              </a:spcAft>
              <a:buClr>
                <a:schemeClr val="dk1"/>
              </a:buClr>
              <a:buSzPts val="1300"/>
              <a:buChar char="■"/>
            </a:pPr>
            <a:r>
              <a:rPr lang="en-US" sz="1050">
                <a:solidFill>
                  <a:schemeClr val="dk1"/>
                </a:solidFill>
                <a:highlight>
                  <a:srgbClr val="FFFFFF"/>
                </a:highlight>
              </a:rPr>
              <a:t>Air T Company since 1998.</a:t>
            </a:r>
          </a:p>
          <a:p>
            <a:pPr marL="457200" indent="-311150">
              <a:buClr>
                <a:schemeClr val="dk1"/>
              </a:buClr>
              <a:buSzPts val="1300"/>
              <a:buChar char="■"/>
            </a:pPr>
            <a:r>
              <a:rPr lang="en-US" sz="1050">
                <a:solidFill>
                  <a:schemeClr val="dk1"/>
                </a:solidFill>
                <a:highlight>
                  <a:srgbClr val="FFFFFF"/>
                </a:highlight>
              </a:rPr>
              <a:t>The increase in revenue was primarily driven by an increase in spare part sales and support services provided to customers while deicer sales increase slightly.</a:t>
            </a:r>
          </a:p>
        </p:txBody>
      </p:sp>
      <p:cxnSp>
        <p:nvCxnSpPr>
          <p:cNvPr id="291" name="Google Shape;291;p27"/>
          <p:cNvCxnSpPr/>
          <p:nvPr/>
        </p:nvCxnSpPr>
        <p:spPr>
          <a:xfrm>
            <a:off x="235059" y="1238238"/>
            <a:ext cx="15000" cy="3039000"/>
          </a:xfrm>
          <a:prstGeom prst="straightConnector1">
            <a:avLst/>
          </a:prstGeom>
          <a:noFill/>
          <a:ln w="9525" cap="flat" cmpd="sng">
            <a:solidFill>
              <a:schemeClr val="dk2"/>
            </a:solidFill>
            <a:prstDash val="solid"/>
            <a:round/>
            <a:headEnd type="none" w="med" len="med"/>
            <a:tailEnd type="none" w="med" len="med"/>
          </a:ln>
        </p:spPr>
      </p:cxnSp>
      <p:pic>
        <p:nvPicPr>
          <p:cNvPr id="292" name="Google Shape;292;p27"/>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293" name="Google Shape;293;p27"/>
          <p:cNvPicPr preferRelativeResize="0"/>
          <p:nvPr/>
        </p:nvPicPr>
        <p:blipFill>
          <a:blip r:embed="rId4">
            <a:alphaModFix/>
          </a:blip>
          <a:stretch>
            <a:fillRect/>
          </a:stretch>
        </p:blipFill>
        <p:spPr>
          <a:xfrm>
            <a:off x="818217" y="4794500"/>
            <a:ext cx="2262669" cy="220500"/>
          </a:xfrm>
          <a:prstGeom prst="rect">
            <a:avLst/>
          </a:prstGeom>
          <a:noFill/>
          <a:ln>
            <a:noFill/>
          </a:ln>
        </p:spPr>
      </p:pic>
      <p:pic>
        <p:nvPicPr>
          <p:cNvPr id="294" name="Google Shape;294;p27"/>
          <p:cNvPicPr preferRelativeResize="0"/>
          <p:nvPr/>
        </p:nvPicPr>
        <p:blipFill>
          <a:blip r:embed="rId5">
            <a:alphaModFix/>
          </a:blip>
          <a:stretch>
            <a:fillRect/>
          </a:stretch>
        </p:blipFill>
        <p:spPr>
          <a:xfrm>
            <a:off x="4516324" y="1029188"/>
            <a:ext cx="4627676" cy="3085124"/>
          </a:xfrm>
          <a:prstGeom prst="rect">
            <a:avLst/>
          </a:prstGeom>
          <a:noFill/>
          <a:ln>
            <a:noFill/>
          </a:ln>
        </p:spPr>
      </p:pic>
      <p:sp>
        <p:nvSpPr>
          <p:cNvPr id="296" name="Google Shape;296;p27"/>
          <p:cNvSpPr txBox="1"/>
          <p:nvPr/>
        </p:nvSpPr>
        <p:spPr>
          <a:xfrm>
            <a:off x="4516200" y="4066949"/>
            <a:ext cx="4627800" cy="52093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200">
                <a:solidFill>
                  <a:schemeClr val="tx1"/>
                </a:solidFill>
                <a:highlight>
                  <a:srgbClr val="FFFFFF"/>
                </a:highlight>
              </a:rPr>
              <a:t>Segment’s order backlog was $14.3 million as of 03/31/25 compared to $12.6 million as of 03/31/24</a:t>
            </a:r>
            <a:endParaRPr sz="1200">
              <a:solidFill>
                <a:schemeClr val="tx1"/>
              </a:solidFill>
              <a:highlight>
                <a:srgbClr val="FFFFFF"/>
              </a:highlight>
            </a:endParaRPr>
          </a:p>
        </p:txBody>
      </p:sp>
      <p:graphicFrame>
        <p:nvGraphicFramePr>
          <p:cNvPr id="3" name="Table 5">
            <a:extLst>
              <a:ext uri="{FF2B5EF4-FFF2-40B4-BE49-F238E27FC236}">
                <a16:creationId xmlns:a16="http://schemas.microsoft.com/office/drawing/2014/main" id="{9B7B7C37-E5CA-9C08-A762-48DA64CEB443}"/>
              </a:ext>
            </a:extLst>
          </p:cNvPr>
          <p:cNvGraphicFramePr>
            <a:graphicFrameLocks noGrp="1"/>
          </p:cNvGraphicFramePr>
          <p:nvPr>
            <p:extLst>
              <p:ext uri="{D42A27DB-BD31-4B8C-83A1-F6EECF244321}">
                <p14:modId xmlns:p14="http://schemas.microsoft.com/office/powerpoint/2010/main" val="1110839379"/>
              </p:ext>
            </p:extLst>
          </p:nvPr>
        </p:nvGraphicFramePr>
        <p:xfrm>
          <a:off x="406733" y="1258507"/>
          <a:ext cx="3607364" cy="1077982"/>
        </p:xfrm>
        <a:graphic>
          <a:graphicData uri="http://schemas.openxmlformats.org/drawingml/2006/table">
            <a:tbl>
              <a:tblPr firstRow="1" bandRow="1">
                <a:tableStyleId>{F5D0310B-A3D5-42B6-8176-09B71E9C7472}</a:tableStyleId>
              </a:tblPr>
              <a:tblGrid>
                <a:gridCol w="1789520">
                  <a:extLst>
                    <a:ext uri="{9D8B030D-6E8A-4147-A177-3AD203B41FA5}">
                      <a16:colId xmlns:a16="http://schemas.microsoft.com/office/drawing/2014/main" val="1798890516"/>
                    </a:ext>
                  </a:extLst>
                </a:gridCol>
                <a:gridCol w="960595">
                  <a:extLst>
                    <a:ext uri="{9D8B030D-6E8A-4147-A177-3AD203B41FA5}">
                      <a16:colId xmlns:a16="http://schemas.microsoft.com/office/drawing/2014/main" val="3482204521"/>
                    </a:ext>
                  </a:extLst>
                </a:gridCol>
                <a:gridCol w="857249">
                  <a:extLst>
                    <a:ext uri="{9D8B030D-6E8A-4147-A177-3AD203B41FA5}">
                      <a16:colId xmlns:a16="http://schemas.microsoft.com/office/drawing/2014/main" val="2096877207"/>
                    </a:ext>
                  </a:extLst>
                </a:gridCol>
              </a:tblGrid>
              <a:tr h="310391">
                <a:tc>
                  <a:txBody>
                    <a:bodyPr/>
                    <a:lstStyle/>
                    <a:p>
                      <a:r>
                        <a:rPr lang="en-US" sz="1200" b="0">
                          <a:solidFill>
                            <a:schemeClr val="dk1"/>
                          </a:solidFill>
                          <a:highlight>
                            <a:srgbClr val="FFFFFF"/>
                          </a:highlight>
                        </a:rPr>
                        <a:t>Twelve-Month Period Ended 03/31</a:t>
                      </a:r>
                      <a:endParaRPr lang="en-US" sz="1200" b="0">
                        <a:solidFill>
                          <a:schemeClr val="tx1"/>
                        </a:solidFill>
                      </a:endParaRPr>
                    </a:p>
                  </a:txBody>
                  <a:tcPr/>
                </a:tc>
                <a:tc>
                  <a:txBody>
                    <a:bodyPr/>
                    <a:lstStyle/>
                    <a:p>
                      <a:pPr algn="ctr"/>
                      <a:r>
                        <a:rPr lang="en-US" sz="1300">
                          <a:solidFill>
                            <a:schemeClr val="tx1"/>
                          </a:solidFill>
                        </a:rPr>
                        <a:t>2025</a:t>
                      </a:r>
                    </a:p>
                  </a:txBody>
                  <a:tcPr anchor="ctr"/>
                </a:tc>
                <a:tc>
                  <a:txBody>
                    <a:bodyPr/>
                    <a:lstStyle/>
                    <a:p>
                      <a:pPr lvl="0" algn="ctr">
                        <a:buNone/>
                      </a:pPr>
                      <a:r>
                        <a:rPr lang="en-US" sz="1300">
                          <a:solidFill>
                            <a:schemeClr val="tx1"/>
                          </a:solidFill>
                        </a:rPr>
                        <a:t>2024</a:t>
                      </a:r>
                    </a:p>
                  </a:txBody>
                  <a:tcPr anchor="ctr"/>
                </a:tc>
                <a:extLst>
                  <a:ext uri="{0D108BD9-81ED-4DB2-BD59-A6C34878D82A}">
                    <a16:rowId xmlns:a16="http://schemas.microsoft.com/office/drawing/2014/main" val="40330405"/>
                  </a:ext>
                </a:extLst>
              </a:tr>
              <a:tr h="310391">
                <a:tc>
                  <a:txBody>
                    <a:bodyPr/>
                    <a:lstStyle/>
                    <a:p>
                      <a:r>
                        <a:rPr lang="en-US" sz="1300">
                          <a:solidFill>
                            <a:schemeClr val="tx1"/>
                          </a:solidFill>
                        </a:rPr>
                        <a:t>Revenue</a:t>
                      </a:r>
                    </a:p>
                  </a:txBody>
                  <a:tcPr/>
                </a:tc>
                <a:tc>
                  <a:txBody>
                    <a:bodyPr/>
                    <a:lstStyle/>
                    <a:p>
                      <a:pPr algn="ctr"/>
                      <a:r>
                        <a:rPr lang="en-US" sz="1300">
                          <a:solidFill>
                            <a:schemeClr val="tx1"/>
                          </a:solidFill>
                        </a:rPr>
                        <a:t>$38.9M</a:t>
                      </a:r>
                    </a:p>
                  </a:txBody>
                  <a:tcPr/>
                </a:tc>
                <a:tc>
                  <a:txBody>
                    <a:bodyPr/>
                    <a:lstStyle/>
                    <a:p>
                      <a:pPr algn="ctr"/>
                      <a:r>
                        <a:rPr lang="en-US" sz="1300">
                          <a:solidFill>
                            <a:schemeClr val="tx1"/>
                          </a:solidFill>
                        </a:rPr>
                        <a:t>$37.2M</a:t>
                      </a:r>
                    </a:p>
                  </a:txBody>
                  <a:tcPr/>
                </a:tc>
                <a:extLst>
                  <a:ext uri="{0D108BD9-81ED-4DB2-BD59-A6C34878D82A}">
                    <a16:rowId xmlns:a16="http://schemas.microsoft.com/office/drawing/2014/main" val="3534422311"/>
                  </a:ext>
                </a:extLst>
              </a:tr>
              <a:tr h="310391">
                <a:tc>
                  <a:txBody>
                    <a:bodyPr/>
                    <a:lstStyle/>
                    <a:p>
                      <a:r>
                        <a:rPr lang="en-US" sz="1300">
                          <a:solidFill>
                            <a:schemeClr val="tx1"/>
                          </a:solidFill>
                        </a:rPr>
                        <a:t>Adjusted EBITDA*</a:t>
                      </a:r>
                    </a:p>
                  </a:txBody>
                  <a:tcPr/>
                </a:tc>
                <a:tc>
                  <a:txBody>
                    <a:bodyPr/>
                    <a:lstStyle/>
                    <a:p>
                      <a:pPr algn="ctr"/>
                      <a:r>
                        <a:rPr lang="en-US" sz="1300">
                          <a:solidFill>
                            <a:schemeClr val="tx1"/>
                          </a:solidFill>
                        </a:rPr>
                        <a:t>($0.8M)</a:t>
                      </a:r>
                    </a:p>
                  </a:txBody>
                  <a:tcPr/>
                </a:tc>
                <a:tc>
                  <a:txBody>
                    <a:bodyPr/>
                    <a:lstStyle/>
                    <a:p>
                      <a:pPr algn="ctr"/>
                      <a:r>
                        <a:rPr lang="en-US" sz="1300">
                          <a:solidFill>
                            <a:schemeClr val="tx1"/>
                          </a:solidFill>
                          <a:highlight>
                            <a:srgbClr val="FFFFFF"/>
                          </a:highlight>
                        </a:rPr>
                        <a:t>($0.9M)</a:t>
                      </a:r>
                    </a:p>
                  </a:txBody>
                  <a:tcPr/>
                </a:tc>
                <a:extLst>
                  <a:ext uri="{0D108BD9-81ED-4DB2-BD59-A6C34878D82A}">
                    <a16:rowId xmlns:a16="http://schemas.microsoft.com/office/drawing/2014/main" val="282264620"/>
                  </a:ext>
                </a:extLst>
              </a:tr>
            </a:tbl>
          </a:graphicData>
        </a:graphic>
      </p:graphicFrame>
      <p:sp>
        <p:nvSpPr>
          <p:cNvPr id="2" name="TextBox 1">
            <a:extLst>
              <a:ext uri="{FF2B5EF4-FFF2-40B4-BE49-F238E27FC236}">
                <a16:creationId xmlns:a16="http://schemas.microsoft.com/office/drawing/2014/main" id="{04B6B3BD-E9C8-36E2-ABC4-5CAA28A49215}"/>
              </a:ext>
            </a:extLst>
          </p:cNvPr>
          <p:cNvSpPr txBox="1"/>
          <p:nvPr/>
        </p:nvSpPr>
        <p:spPr>
          <a:xfrm>
            <a:off x="297770" y="4569661"/>
            <a:ext cx="2639945" cy="230832"/>
          </a:xfrm>
          <a:prstGeom prst="rect">
            <a:avLst/>
          </a:prstGeom>
          <a:noFill/>
        </p:spPr>
        <p:txBody>
          <a:bodyPr wrap="square" rtlCol="0">
            <a:spAutoFit/>
          </a:bodyPr>
          <a:lstStyle/>
          <a:p>
            <a:r>
              <a:rPr lang="en-US" sz="900"/>
              <a:t>*See Adjusted EBITDA reconciliation on slide 35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3A27D824-0417-7340-DB49-47358AF71272}"/>
            </a:ext>
          </a:extLst>
        </p:cNvPr>
        <p:cNvGrpSpPr/>
        <p:nvPr/>
      </p:nvGrpSpPr>
      <p:grpSpPr>
        <a:xfrm>
          <a:off x="0" y="0"/>
          <a:ext cx="0" cy="0"/>
          <a:chOff x="0" y="0"/>
          <a:chExt cx="0" cy="0"/>
        </a:xfrm>
      </p:grpSpPr>
      <p:sp>
        <p:nvSpPr>
          <p:cNvPr id="285" name="Google Shape;285;p27">
            <a:extLst>
              <a:ext uri="{FF2B5EF4-FFF2-40B4-BE49-F238E27FC236}">
                <a16:creationId xmlns:a16="http://schemas.microsoft.com/office/drawing/2014/main" id="{59069AF5-77A8-17BE-A8D6-16319BCBE7F7}"/>
              </a:ext>
            </a:extLst>
          </p:cNvPr>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a:extLst>
              <a:ext uri="{FF2B5EF4-FFF2-40B4-BE49-F238E27FC236}">
                <a16:creationId xmlns:a16="http://schemas.microsoft.com/office/drawing/2014/main" id="{2122EB06-3F49-6189-19BA-85FFB6E8A3FA}"/>
              </a:ext>
            </a:extLst>
          </p:cNvPr>
          <p:cNvSpPr txBox="1"/>
          <p:nvPr/>
        </p:nvSpPr>
        <p:spPr>
          <a:xfrm>
            <a:off x="196800" y="-6283"/>
            <a:ext cx="8750400" cy="5619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rPr>
              <a:t>Digital Solutions</a:t>
            </a:r>
            <a:endParaRPr sz="2400">
              <a:solidFill>
                <a:srgbClr val="595959"/>
              </a:solidFill>
            </a:endParaRPr>
          </a:p>
        </p:txBody>
      </p:sp>
      <p:sp>
        <p:nvSpPr>
          <p:cNvPr id="287" name="Google Shape;287;p27">
            <a:extLst>
              <a:ext uri="{FF2B5EF4-FFF2-40B4-BE49-F238E27FC236}">
                <a16:creationId xmlns:a16="http://schemas.microsoft.com/office/drawing/2014/main" id="{ECA047F5-43B5-E5FC-56AC-514299945C2E}"/>
              </a:ext>
            </a:extLst>
          </p:cNvPr>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14</a:t>
            </a:fld>
            <a:endParaRPr b="1">
              <a:solidFill>
                <a:srgbClr val="FFFFFF"/>
              </a:solidFill>
            </a:endParaRPr>
          </a:p>
        </p:txBody>
      </p:sp>
      <p:sp>
        <p:nvSpPr>
          <p:cNvPr id="288" name="Google Shape;288;p27">
            <a:extLst>
              <a:ext uri="{FF2B5EF4-FFF2-40B4-BE49-F238E27FC236}">
                <a16:creationId xmlns:a16="http://schemas.microsoft.com/office/drawing/2014/main" id="{EA028064-978B-8A57-C427-1C7C3B6A290E}"/>
              </a:ext>
            </a:extLst>
          </p:cNvPr>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a:extLst>
              <a:ext uri="{FF2B5EF4-FFF2-40B4-BE49-F238E27FC236}">
                <a16:creationId xmlns:a16="http://schemas.microsoft.com/office/drawing/2014/main" id="{2D53F980-BAC1-4736-6491-C0F27C847921}"/>
              </a:ext>
            </a:extLst>
          </p:cNvPr>
          <p:cNvSpPr txBox="1"/>
          <p:nvPr/>
        </p:nvSpPr>
        <p:spPr>
          <a:xfrm>
            <a:off x="95830" y="66383"/>
            <a:ext cx="14256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SEGMENT 4</a:t>
            </a:r>
            <a:endParaRPr b="1">
              <a:solidFill>
                <a:srgbClr val="FFFFFF"/>
              </a:solidFill>
            </a:endParaRPr>
          </a:p>
        </p:txBody>
      </p:sp>
      <p:sp>
        <p:nvSpPr>
          <p:cNvPr id="290" name="Google Shape;290;p27">
            <a:extLst>
              <a:ext uri="{FF2B5EF4-FFF2-40B4-BE49-F238E27FC236}">
                <a16:creationId xmlns:a16="http://schemas.microsoft.com/office/drawing/2014/main" id="{9F575053-E80D-19C6-9594-59DA5A3471FB}"/>
              </a:ext>
            </a:extLst>
          </p:cNvPr>
          <p:cNvSpPr txBox="1"/>
          <p:nvPr/>
        </p:nvSpPr>
        <p:spPr>
          <a:xfrm>
            <a:off x="291829" y="2385486"/>
            <a:ext cx="3722268" cy="1891752"/>
          </a:xfrm>
          <a:prstGeom prst="rect">
            <a:avLst/>
          </a:prstGeom>
          <a:noFill/>
          <a:ln>
            <a:noFill/>
          </a:ln>
        </p:spPr>
        <p:txBody>
          <a:bodyPr spcFirstLastPara="1" wrap="square" lIns="91425" tIns="91425" rIns="91425" bIns="91425" anchor="t" anchorCtr="0">
            <a:noAutofit/>
          </a:bodyPr>
          <a:lstStyle/>
          <a:p>
            <a:pPr marL="457200" lvl="0" indent="-311150" algn="l" rtl="0">
              <a:lnSpc>
                <a:spcPct val="100000"/>
              </a:lnSpc>
              <a:spcBef>
                <a:spcPts val="0"/>
              </a:spcBef>
              <a:spcAft>
                <a:spcPts val="0"/>
              </a:spcAft>
              <a:buClr>
                <a:schemeClr val="dk1"/>
              </a:buClr>
              <a:buSzPts val="1300"/>
              <a:buChar char="■"/>
            </a:pPr>
            <a:r>
              <a:rPr lang="en-US" sz="1000" dirty="0">
                <a:solidFill>
                  <a:schemeClr val="dk1"/>
                </a:solidFill>
              </a:rPr>
              <a:t>Digital solutions develops and provides digital aviation and other business services to customers within the aviation industry to generate recurring subscription revenues. Digital solutions has historically been reported as part of the central corporate function referred to as Corporate and Other.</a:t>
            </a:r>
          </a:p>
          <a:p>
            <a:pPr marL="457200" lvl="0" indent="-311150" algn="l" rtl="0">
              <a:lnSpc>
                <a:spcPct val="100000"/>
              </a:lnSpc>
              <a:spcBef>
                <a:spcPts val="0"/>
              </a:spcBef>
              <a:spcAft>
                <a:spcPts val="0"/>
              </a:spcAft>
              <a:buClr>
                <a:schemeClr val="dk1"/>
              </a:buClr>
              <a:buSzPts val="1300"/>
              <a:buChar char="■"/>
            </a:pPr>
            <a:r>
              <a:rPr lang="en" sz="1000" dirty="0">
                <a:solidFill>
                  <a:schemeClr val="dk1"/>
                </a:solidFill>
              </a:rPr>
              <a:t>Adjusted EBITDA decreased by $0.4M in the current fiscal year driven primarily by higher personnel costs.</a:t>
            </a:r>
          </a:p>
          <a:p>
            <a:pPr marL="457200" lvl="0" indent="-311150" algn="l" rtl="0">
              <a:lnSpc>
                <a:spcPct val="100000"/>
              </a:lnSpc>
              <a:spcBef>
                <a:spcPts val="0"/>
              </a:spcBef>
              <a:spcAft>
                <a:spcPts val="0"/>
              </a:spcAft>
              <a:buClr>
                <a:schemeClr val="dk1"/>
              </a:buClr>
              <a:buSzPts val="1300"/>
              <a:buChar char="■"/>
            </a:pPr>
            <a:r>
              <a:rPr lang="en-US" sz="1000" dirty="0">
                <a:solidFill>
                  <a:schemeClr val="dk1"/>
                </a:solidFill>
              </a:rPr>
              <a:t>The increase in revenue is primarily due to increased software subscriptions driven by continued acquisition of new and recurring </a:t>
            </a:r>
            <a:r>
              <a:rPr lang="en-US" sz="1050" dirty="0">
                <a:solidFill>
                  <a:schemeClr val="dk1"/>
                </a:solidFill>
              </a:rPr>
              <a:t>customers.</a:t>
            </a:r>
          </a:p>
        </p:txBody>
      </p:sp>
      <p:cxnSp>
        <p:nvCxnSpPr>
          <p:cNvPr id="291" name="Google Shape;291;p27">
            <a:extLst>
              <a:ext uri="{FF2B5EF4-FFF2-40B4-BE49-F238E27FC236}">
                <a16:creationId xmlns:a16="http://schemas.microsoft.com/office/drawing/2014/main" id="{A021EB96-5BD5-4FA8-162E-D64210800F2B}"/>
              </a:ext>
            </a:extLst>
          </p:cNvPr>
          <p:cNvCxnSpPr/>
          <p:nvPr/>
        </p:nvCxnSpPr>
        <p:spPr>
          <a:xfrm>
            <a:off x="235059" y="1238238"/>
            <a:ext cx="15000" cy="3039000"/>
          </a:xfrm>
          <a:prstGeom prst="straightConnector1">
            <a:avLst/>
          </a:prstGeom>
          <a:noFill/>
          <a:ln w="9525" cap="flat" cmpd="sng">
            <a:solidFill>
              <a:schemeClr val="dk2"/>
            </a:solidFill>
            <a:prstDash val="solid"/>
            <a:round/>
            <a:headEnd type="none" w="med" len="med"/>
            <a:tailEnd type="none" w="med" len="med"/>
          </a:ln>
        </p:spPr>
      </p:cxnSp>
      <p:pic>
        <p:nvPicPr>
          <p:cNvPr id="292" name="Google Shape;292;p27">
            <a:extLst>
              <a:ext uri="{FF2B5EF4-FFF2-40B4-BE49-F238E27FC236}">
                <a16:creationId xmlns:a16="http://schemas.microsoft.com/office/drawing/2014/main" id="{55B9C24D-F533-98F3-74E2-CF728C983973}"/>
              </a:ext>
            </a:extLst>
          </p:cNvPr>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293" name="Google Shape;293;p27">
            <a:extLst>
              <a:ext uri="{FF2B5EF4-FFF2-40B4-BE49-F238E27FC236}">
                <a16:creationId xmlns:a16="http://schemas.microsoft.com/office/drawing/2014/main" id="{C2ACE95E-D480-1EA1-FE7C-1C1D5B432CE8}"/>
              </a:ext>
            </a:extLst>
          </p:cNvPr>
          <p:cNvPicPr preferRelativeResize="0"/>
          <p:nvPr/>
        </p:nvPicPr>
        <p:blipFill>
          <a:blip r:embed="rId4">
            <a:alphaModFix/>
          </a:blip>
          <a:stretch>
            <a:fillRect/>
          </a:stretch>
        </p:blipFill>
        <p:spPr>
          <a:xfrm>
            <a:off x="818217" y="4794500"/>
            <a:ext cx="2262669" cy="220500"/>
          </a:xfrm>
          <a:prstGeom prst="rect">
            <a:avLst/>
          </a:prstGeom>
          <a:noFill/>
          <a:ln>
            <a:noFill/>
          </a:ln>
        </p:spPr>
      </p:pic>
      <p:sp>
        <p:nvSpPr>
          <p:cNvPr id="296" name="Google Shape;296;p27">
            <a:extLst>
              <a:ext uri="{FF2B5EF4-FFF2-40B4-BE49-F238E27FC236}">
                <a16:creationId xmlns:a16="http://schemas.microsoft.com/office/drawing/2014/main" id="{FC9614F4-9390-125A-193B-497E92F3EE22}"/>
              </a:ext>
            </a:extLst>
          </p:cNvPr>
          <p:cNvSpPr txBox="1"/>
          <p:nvPr/>
        </p:nvSpPr>
        <p:spPr>
          <a:xfrm>
            <a:off x="4516200" y="4066949"/>
            <a:ext cx="4627800" cy="520933"/>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1200">
              <a:solidFill>
                <a:schemeClr val="tx1"/>
              </a:solidFill>
              <a:highlight>
                <a:srgbClr val="FFFF00"/>
              </a:highlight>
            </a:endParaRPr>
          </a:p>
        </p:txBody>
      </p:sp>
      <p:graphicFrame>
        <p:nvGraphicFramePr>
          <p:cNvPr id="3" name="Table 5">
            <a:extLst>
              <a:ext uri="{FF2B5EF4-FFF2-40B4-BE49-F238E27FC236}">
                <a16:creationId xmlns:a16="http://schemas.microsoft.com/office/drawing/2014/main" id="{82B6B8E2-BE73-7BDC-1441-68D9D0354389}"/>
              </a:ext>
            </a:extLst>
          </p:cNvPr>
          <p:cNvGraphicFramePr>
            <a:graphicFrameLocks noGrp="1"/>
          </p:cNvGraphicFramePr>
          <p:nvPr>
            <p:extLst>
              <p:ext uri="{D42A27DB-BD31-4B8C-83A1-F6EECF244321}">
                <p14:modId xmlns:p14="http://schemas.microsoft.com/office/powerpoint/2010/main" val="2622254814"/>
              </p:ext>
            </p:extLst>
          </p:nvPr>
        </p:nvGraphicFramePr>
        <p:xfrm>
          <a:off x="406733" y="1258507"/>
          <a:ext cx="3607364" cy="1077982"/>
        </p:xfrm>
        <a:graphic>
          <a:graphicData uri="http://schemas.openxmlformats.org/drawingml/2006/table">
            <a:tbl>
              <a:tblPr firstRow="1" bandRow="1">
                <a:tableStyleId>{F5D0310B-A3D5-42B6-8176-09B71E9C7472}</a:tableStyleId>
              </a:tblPr>
              <a:tblGrid>
                <a:gridCol w="1789520">
                  <a:extLst>
                    <a:ext uri="{9D8B030D-6E8A-4147-A177-3AD203B41FA5}">
                      <a16:colId xmlns:a16="http://schemas.microsoft.com/office/drawing/2014/main" val="1798890516"/>
                    </a:ext>
                  </a:extLst>
                </a:gridCol>
                <a:gridCol w="960595">
                  <a:extLst>
                    <a:ext uri="{9D8B030D-6E8A-4147-A177-3AD203B41FA5}">
                      <a16:colId xmlns:a16="http://schemas.microsoft.com/office/drawing/2014/main" val="3482204521"/>
                    </a:ext>
                  </a:extLst>
                </a:gridCol>
                <a:gridCol w="857249">
                  <a:extLst>
                    <a:ext uri="{9D8B030D-6E8A-4147-A177-3AD203B41FA5}">
                      <a16:colId xmlns:a16="http://schemas.microsoft.com/office/drawing/2014/main" val="2096877207"/>
                    </a:ext>
                  </a:extLst>
                </a:gridCol>
              </a:tblGrid>
              <a:tr h="310391">
                <a:tc>
                  <a:txBody>
                    <a:bodyPr/>
                    <a:lstStyle/>
                    <a:p>
                      <a:r>
                        <a:rPr lang="en-US" sz="1200" b="0">
                          <a:solidFill>
                            <a:schemeClr val="dk1"/>
                          </a:solidFill>
                          <a:highlight>
                            <a:srgbClr val="FFFFFF"/>
                          </a:highlight>
                        </a:rPr>
                        <a:t>Twelve-Month Period Ended 03/31</a:t>
                      </a:r>
                      <a:endParaRPr lang="en-US" sz="1200" b="0">
                        <a:solidFill>
                          <a:schemeClr val="tx1"/>
                        </a:solidFill>
                      </a:endParaRPr>
                    </a:p>
                  </a:txBody>
                  <a:tcPr/>
                </a:tc>
                <a:tc>
                  <a:txBody>
                    <a:bodyPr/>
                    <a:lstStyle/>
                    <a:p>
                      <a:pPr algn="ctr"/>
                      <a:r>
                        <a:rPr lang="en-US" sz="1300">
                          <a:solidFill>
                            <a:schemeClr val="tx1"/>
                          </a:solidFill>
                        </a:rPr>
                        <a:t>2025</a:t>
                      </a:r>
                    </a:p>
                  </a:txBody>
                  <a:tcPr anchor="ctr"/>
                </a:tc>
                <a:tc>
                  <a:txBody>
                    <a:bodyPr/>
                    <a:lstStyle/>
                    <a:p>
                      <a:pPr lvl="0" algn="ctr">
                        <a:buNone/>
                      </a:pPr>
                      <a:r>
                        <a:rPr lang="en-US" sz="1300">
                          <a:solidFill>
                            <a:schemeClr val="tx1"/>
                          </a:solidFill>
                        </a:rPr>
                        <a:t>2024</a:t>
                      </a:r>
                    </a:p>
                  </a:txBody>
                  <a:tcPr anchor="ctr"/>
                </a:tc>
                <a:extLst>
                  <a:ext uri="{0D108BD9-81ED-4DB2-BD59-A6C34878D82A}">
                    <a16:rowId xmlns:a16="http://schemas.microsoft.com/office/drawing/2014/main" val="40330405"/>
                  </a:ext>
                </a:extLst>
              </a:tr>
              <a:tr h="310391">
                <a:tc>
                  <a:txBody>
                    <a:bodyPr/>
                    <a:lstStyle/>
                    <a:p>
                      <a:r>
                        <a:rPr lang="en-US" sz="1300">
                          <a:solidFill>
                            <a:schemeClr val="tx1"/>
                          </a:solidFill>
                        </a:rPr>
                        <a:t>Revenue</a:t>
                      </a:r>
                    </a:p>
                  </a:txBody>
                  <a:tcPr/>
                </a:tc>
                <a:tc>
                  <a:txBody>
                    <a:bodyPr/>
                    <a:lstStyle/>
                    <a:p>
                      <a:pPr algn="ctr"/>
                      <a:r>
                        <a:rPr lang="en-US" sz="1300">
                          <a:solidFill>
                            <a:schemeClr val="tx1"/>
                          </a:solidFill>
                        </a:rPr>
                        <a:t>$7.3M</a:t>
                      </a:r>
                    </a:p>
                  </a:txBody>
                  <a:tcPr/>
                </a:tc>
                <a:tc>
                  <a:txBody>
                    <a:bodyPr/>
                    <a:lstStyle/>
                    <a:p>
                      <a:pPr algn="ctr"/>
                      <a:r>
                        <a:rPr lang="en-US" sz="1300">
                          <a:solidFill>
                            <a:schemeClr val="tx1"/>
                          </a:solidFill>
                        </a:rPr>
                        <a:t>$5.8M</a:t>
                      </a:r>
                    </a:p>
                  </a:txBody>
                  <a:tcPr/>
                </a:tc>
                <a:extLst>
                  <a:ext uri="{0D108BD9-81ED-4DB2-BD59-A6C34878D82A}">
                    <a16:rowId xmlns:a16="http://schemas.microsoft.com/office/drawing/2014/main" val="3534422311"/>
                  </a:ext>
                </a:extLst>
              </a:tr>
              <a:tr h="310391">
                <a:tc>
                  <a:txBody>
                    <a:bodyPr/>
                    <a:lstStyle/>
                    <a:p>
                      <a:r>
                        <a:rPr lang="en-US" sz="1300">
                          <a:solidFill>
                            <a:schemeClr val="tx1"/>
                          </a:solidFill>
                        </a:rPr>
                        <a:t>Adjusted EBITDA*</a:t>
                      </a:r>
                    </a:p>
                  </a:txBody>
                  <a:tcPr/>
                </a:tc>
                <a:tc>
                  <a:txBody>
                    <a:bodyPr/>
                    <a:lstStyle/>
                    <a:p>
                      <a:pPr algn="ctr"/>
                      <a:r>
                        <a:rPr lang="en-US" sz="1300">
                          <a:solidFill>
                            <a:schemeClr val="tx1"/>
                          </a:solidFill>
                        </a:rPr>
                        <a:t>($0.3M)</a:t>
                      </a:r>
                    </a:p>
                  </a:txBody>
                  <a:tcPr/>
                </a:tc>
                <a:tc>
                  <a:txBody>
                    <a:bodyPr/>
                    <a:lstStyle/>
                    <a:p>
                      <a:pPr algn="ctr"/>
                      <a:r>
                        <a:rPr lang="en-US" sz="1300">
                          <a:solidFill>
                            <a:schemeClr val="tx1"/>
                          </a:solidFill>
                          <a:highlight>
                            <a:srgbClr val="FFFFFF"/>
                          </a:highlight>
                        </a:rPr>
                        <a:t>$0.1M</a:t>
                      </a:r>
                    </a:p>
                  </a:txBody>
                  <a:tcPr/>
                </a:tc>
                <a:extLst>
                  <a:ext uri="{0D108BD9-81ED-4DB2-BD59-A6C34878D82A}">
                    <a16:rowId xmlns:a16="http://schemas.microsoft.com/office/drawing/2014/main" val="282264620"/>
                  </a:ext>
                </a:extLst>
              </a:tr>
            </a:tbl>
          </a:graphicData>
        </a:graphic>
      </p:graphicFrame>
      <p:sp>
        <p:nvSpPr>
          <p:cNvPr id="2" name="TextBox 1">
            <a:extLst>
              <a:ext uri="{FF2B5EF4-FFF2-40B4-BE49-F238E27FC236}">
                <a16:creationId xmlns:a16="http://schemas.microsoft.com/office/drawing/2014/main" id="{1A88A759-9B06-4E62-24A7-E609D6B1EAED}"/>
              </a:ext>
            </a:extLst>
          </p:cNvPr>
          <p:cNvSpPr txBox="1"/>
          <p:nvPr/>
        </p:nvSpPr>
        <p:spPr>
          <a:xfrm>
            <a:off x="297770" y="4569661"/>
            <a:ext cx="2639945" cy="230832"/>
          </a:xfrm>
          <a:prstGeom prst="rect">
            <a:avLst/>
          </a:prstGeom>
          <a:noFill/>
        </p:spPr>
        <p:txBody>
          <a:bodyPr wrap="square" rtlCol="0">
            <a:spAutoFit/>
          </a:bodyPr>
          <a:lstStyle/>
          <a:p>
            <a:r>
              <a:rPr lang="en-US" sz="900"/>
              <a:t>*See Adjusted EBITDA reconciliation on slide 35</a:t>
            </a:r>
          </a:p>
        </p:txBody>
      </p:sp>
      <p:pic>
        <p:nvPicPr>
          <p:cNvPr id="4" name="Picture 3">
            <a:extLst>
              <a:ext uri="{FF2B5EF4-FFF2-40B4-BE49-F238E27FC236}">
                <a16:creationId xmlns:a16="http://schemas.microsoft.com/office/drawing/2014/main" id="{47041FD7-8203-B9F4-1038-BB9D05EEC683}"/>
              </a:ext>
            </a:extLst>
          </p:cNvPr>
          <p:cNvPicPr>
            <a:picLocks noChangeAspect="1"/>
          </p:cNvPicPr>
          <p:nvPr/>
        </p:nvPicPr>
        <p:blipFill>
          <a:blip r:embed="rId5">
            <a:grayscl/>
          </a:blip>
          <a:stretch>
            <a:fillRect/>
          </a:stretch>
        </p:blipFill>
        <p:spPr>
          <a:xfrm>
            <a:off x="4419600" y="1026916"/>
            <a:ext cx="4400820" cy="2916424"/>
          </a:xfrm>
          <a:prstGeom prst="rect">
            <a:avLst/>
          </a:prstGeom>
        </p:spPr>
      </p:pic>
    </p:spTree>
    <p:extLst>
      <p:ext uri="{BB962C8B-B14F-4D97-AF65-F5344CB8AC3E}">
        <p14:creationId xmlns:p14="http://schemas.microsoft.com/office/powerpoint/2010/main" val="2543717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24"/>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15</a:t>
            </a:fld>
            <a:endParaRPr b="1">
              <a:solidFill>
                <a:srgbClr val="FFFFFF"/>
              </a:solidFill>
            </a:endParaRPr>
          </a:p>
        </p:txBody>
      </p:sp>
      <p:cxnSp>
        <p:nvCxnSpPr>
          <p:cNvPr id="220" name="Google Shape;220;p24"/>
          <p:cNvCxnSpPr/>
          <p:nvPr/>
        </p:nvCxnSpPr>
        <p:spPr>
          <a:xfrm>
            <a:off x="245105" y="1252451"/>
            <a:ext cx="13200" cy="2920200"/>
          </a:xfrm>
          <a:prstGeom prst="straightConnector1">
            <a:avLst/>
          </a:prstGeom>
          <a:noFill/>
          <a:ln w="9525" cap="flat" cmpd="sng">
            <a:solidFill>
              <a:schemeClr val="dk2"/>
            </a:solidFill>
            <a:prstDash val="solid"/>
            <a:round/>
            <a:headEnd type="none" w="med" len="med"/>
            <a:tailEnd type="none" w="med" len="med"/>
          </a:ln>
        </p:spPr>
      </p:cxnSp>
      <p:sp>
        <p:nvSpPr>
          <p:cNvPr id="221" name="Google Shape;221;p24"/>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txBox="1"/>
          <p:nvPr/>
        </p:nvSpPr>
        <p:spPr>
          <a:xfrm>
            <a:off x="95830" y="66383"/>
            <a:ext cx="15213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a:solidFill>
                  <a:srgbClr val="FFFFFF"/>
                </a:solidFill>
              </a:rPr>
              <a:t>SEGMENT 5</a:t>
            </a:r>
            <a:endParaRPr b="1">
              <a:solidFill>
                <a:srgbClr val="FFFFFF"/>
              </a:solidFill>
            </a:endParaRPr>
          </a:p>
        </p:txBody>
      </p:sp>
      <p:pic>
        <p:nvPicPr>
          <p:cNvPr id="225" name="Google Shape;225;p24"/>
          <p:cNvPicPr preferRelativeResize="0"/>
          <p:nvPr/>
        </p:nvPicPr>
        <p:blipFill>
          <a:blip r:embed="rId4">
            <a:alphaModFix/>
          </a:blip>
          <a:stretch>
            <a:fillRect/>
          </a:stretch>
        </p:blipFill>
        <p:spPr>
          <a:xfrm>
            <a:off x="212750" y="4804377"/>
            <a:ext cx="566381" cy="200737"/>
          </a:xfrm>
          <a:prstGeom prst="rect">
            <a:avLst/>
          </a:prstGeom>
          <a:noFill/>
          <a:ln>
            <a:noFill/>
          </a:ln>
        </p:spPr>
      </p:pic>
      <p:pic>
        <p:nvPicPr>
          <p:cNvPr id="226" name="Google Shape;226;p24"/>
          <p:cNvPicPr preferRelativeResize="0"/>
          <p:nvPr/>
        </p:nvPicPr>
        <p:blipFill>
          <a:blip r:embed="rId5">
            <a:alphaModFix/>
          </a:blip>
          <a:stretch>
            <a:fillRect/>
          </a:stretch>
        </p:blipFill>
        <p:spPr>
          <a:xfrm>
            <a:off x="818217" y="4794500"/>
            <a:ext cx="2262669" cy="220500"/>
          </a:xfrm>
          <a:prstGeom prst="rect">
            <a:avLst/>
          </a:prstGeom>
          <a:noFill/>
          <a:ln>
            <a:noFill/>
          </a:ln>
        </p:spPr>
      </p:pic>
      <p:graphicFrame>
        <p:nvGraphicFramePr>
          <p:cNvPr id="2" name="Table 2">
            <a:extLst>
              <a:ext uri="{FF2B5EF4-FFF2-40B4-BE49-F238E27FC236}">
                <a16:creationId xmlns:a16="http://schemas.microsoft.com/office/drawing/2014/main" id="{1DB83FD5-70FA-4E7D-8897-EC9FC5ABBDAC}"/>
              </a:ext>
            </a:extLst>
          </p:cNvPr>
          <p:cNvGraphicFramePr>
            <a:graphicFrameLocks noGrp="1"/>
          </p:cNvGraphicFramePr>
          <p:nvPr>
            <p:extLst>
              <p:ext uri="{D42A27DB-BD31-4B8C-83A1-F6EECF244321}">
                <p14:modId xmlns:p14="http://schemas.microsoft.com/office/powerpoint/2010/main" val="4127093620"/>
              </p:ext>
            </p:extLst>
          </p:nvPr>
        </p:nvGraphicFramePr>
        <p:xfrm>
          <a:off x="1034810" y="1252451"/>
          <a:ext cx="7151701" cy="1777794"/>
        </p:xfrm>
        <a:graphic>
          <a:graphicData uri="http://schemas.openxmlformats.org/drawingml/2006/table">
            <a:tbl>
              <a:tblPr firstRow="1" lastRow="1" bandRow="1">
                <a:tableStyleId>{F5D0310B-A3D5-42B6-8176-09B71E9C7472}</a:tableStyleId>
              </a:tblPr>
              <a:tblGrid>
                <a:gridCol w="2325841">
                  <a:extLst>
                    <a:ext uri="{9D8B030D-6E8A-4147-A177-3AD203B41FA5}">
                      <a16:colId xmlns:a16="http://schemas.microsoft.com/office/drawing/2014/main" val="439479328"/>
                    </a:ext>
                  </a:extLst>
                </a:gridCol>
                <a:gridCol w="965172">
                  <a:extLst>
                    <a:ext uri="{9D8B030D-6E8A-4147-A177-3AD203B41FA5}">
                      <a16:colId xmlns:a16="http://schemas.microsoft.com/office/drawing/2014/main" val="2421562184"/>
                    </a:ext>
                  </a:extLst>
                </a:gridCol>
                <a:gridCol w="965172">
                  <a:extLst>
                    <a:ext uri="{9D8B030D-6E8A-4147-A177-3AD203B41FA5}">
                      <a16:colId xmlns:a16="http://schemas.microsoft.com/office/drawing/2014/main" val="2528212053"/>
                    </a:ext>
                  </a:extLst>
                </a:gridCol>
                <a:gridCol w="965172">
                  <a:extLst>
                    <a:ext uri="{9D8B030D-6E8A-4147-A177-3AD203B41FA5}">
                      <a16:colId xmlns:a16="http://schemas.microsoft.com/office/drawing/2014/main" val="1479845449"/>
                    </a:ext>
                  </a:extLst>
                </a:gridCol>
                <a:gridCol w="965172">
                  <a:extLst>
                    <a:ext uri="{9D8B030D-6E8A-4147-A177-3AD203B41FA5}">
                      <a16:colId xmlns:a16="http://schemas.microsoft.com/office/drawing/2014/main" val="3635973007"/>
                    </a:ext>
                  </a:extLst>
                </a:gridCol>
                <a:gridCol w="965172">
                  <a:extLst>
                    <a:ext uri="{9D8B030D-6E8A-4147-A177-3AD203B41FA5}">
                      <a16:colId xmlns:a16="http://schemas.microsoft.com/office/drawing/2014/main" val="509334514"/>
                    </a:ext>
                  </a:extLst>
                </a:gridCol>
              </a:tblGrid>
              <a:tr h="422935">
                <a:tc>
                  <a:txBody>
                    <a:bodyPr/>
                    <a:lstStyle/>
                    <a:p>
                      <a:pPr algn="l"/>
                      <a:r>
                        <a:rPr lang="en-US" b="0" i="0">
                          <a:solidFill>
                            <a:schemeClr val="tx1"/>
                          </a:solidFill>
                        </a:rPr>
                        <a:t>Twelve-Month Period Ended 3/31</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chemeClr val="tx1"/>
                          </a:solidFill>
                        </a:rPr>
                        <a:t>2025</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marL="0" marR="0" lvl="0" indent="0" algn="ctr" defTabSz="914400">
                        <a:lnSpc>
                          <a:spcPct val="100000"/>
                        </a:lnSpc>
                        <a:spcBef>
                          <a:spcPts val="0"/>
                        </a:spcBef>
                        <a:spcAft>
                          <a:spcPts val="0"/>
                        </a:spcAft>
                        <a:buNone/>
                        <a:tabLst/>
                        <a:defRPr/>
                      </a:pPr>
                      <a:r>
                        <a:rPr lang="en-US" b="1">
                          <a:solidFill>
                            <a:schemeClr val="tx1"/>
                          </a:solidFill>
                        </a:rPr>
                        <a:t>2024</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lvl="0" algn="ctr">
                        <a:buNone/>
                      </a:pPr>
                      <a:r>
                        <a:rPr lang="en-US" b="1">
                          <a:solidFill>
                            <a:schemeClr val="tx1"/>
                          </a:solidFill>
                        </a:rPr>
                        <a:t>2023</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lvl="0" algn="ctr">
                        <a:buNone/>
                      </a:pPr>
                      <a:r>
                        <a:rPr lang="en-US" b="1">
                          <a:solidFill>
                            <a:schemeClr val="tx1"/>
                          </a:solidFill>
                        </a:rPr>
                        <a:t>2022</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lvl="0" algn="ctr">
                        <a:buNone/>
                      </a:pPr>
                      <a:r>
                        <a:rPr lang="en-US" b="1">
                          <a:solidFill>
                            <a:schemeClr val="tx1"/>
                          </a:solidFill>
                        </a:rPr>
                        <a:t>2021</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845530028"/>
                  </a:ext>
                </a:extLst>
              </a:tr>
              <a:tr h="419878">
                <a:tc>
                  <a:txBody>
                    <a:bodyPr/>
                    <a:lstStyle/>
                    <a:p>
                      <a:r>
                        <a:rPr lang="en-US">
                          <a:solidFill>
                            <a:schemeClr val="tx1"/>
                          </a:solidFill>
                        </a:rPr>
                        <a:t>Corporate Overhead</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solidFill>
                            <a:schemeClr val="tx1"/>
                          </a:solidFill>
                        </a:rPr>
                        <a:t>($5.9M)</a:t>
                      </a:r>
                      <a:endParaRPr lang="en-US" baseline="30000">
                        <a:solidFill>
                          <a:schemeClr val="tx1"/>
                        </a:solidFill>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solidFill>
                            <a:schemeClr val="tx1"/>
                          </a:solidFill>
                        </a:rPr>
                        <a:t>($3.1M)</a:t>
                      </a:r>
                      <a:r>
                        <a:rPr lang="en-US" baseline="30000">
                          <a:solidFill>
                            <a:schemeClr val="tx1"/>
                          </a:solidFill>
                        </a:rPr>
                        <a:t>2</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solidFill>
                            <a:schemeClr val="tx1"/>
                          </a:solidFill>
                        </a:rPr>
                        <a:t>($6.0M)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solidFill>
                            <a:schemeClr val="tx1"/>
                          </a:solidFill>
                        </a:rPr>
                        <a:t>($5.6M)</a:t>
                      </a:r>
                      <a:r>
                        <a:rPr lang="en-US" baseline="30000">
                          <a:solidFill>
                            <a:schemeClr val="tx1"/>
                          </a:solidFill>
                        </a:rPr>
                        <a:t>1</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a:solidFill>
                            <a:schemeClr val="tx1"/>
                          </a:solidFill>
                        </a:rPr>
                        <a:t>($5.4M)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572713822"/>
                  </a:ext>
                </a:extLst>
              </a:tr>
              <a:tr h="419878">
                <a:tc>
                  <a:txBody>
                    <a:bodyPr/>
                    <a:lstStyle/>
                    <a:p>
                      <a:r>
                        <a:rPr lang="en-US">
                          <a:solidFill>
                            <a:schemeClr val="tx1"/>
                          </a:solidFill>
                        </a:rPr>
                        <a:t>Other subsidiaries</a:t>
                      </a:r>
                      <a:r>
                        <a:rPr lang="en-US" baseline="30000">
                          <a:solidFill>
                            <a:schemeClr val="tx1"/>
                          </a:solidFill>
                        </a:rPr>
                        <a:t>3</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($3.3M)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($4.4M)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($4.6M)</a:t>
                      </a:r>
                      <a:r>
                        <a:rPr lang="en-US" baseline="30000">
                          <a:solidFill>
                            <a:schemeClr val="tx1"/>
                          </a:solidFill>
                        </a:rPr>
                        <a:t>4</a:t>
                      </a:r>
                      <a:endParaRPr lang="en-US">
                        <a:solidFill>
                          <a:schemeClr val="tx1"/>
                        </a:solidFill>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($4.4M)</a:t>
                      </a:r>
                      <a:r>
                        <a:rPr lang="en-US" baseline="30000">
                          <a:solidFill>
                            <a:schemeClr val="tx1"/>
                          </a:solidFill>
                        </a:rPr>
                        <a:t>4</a:t>
                      </a:r>
                      <a:endParaRPr lang="en-US">
                        <a:solidFill>
                          <a:schemeClr val="tx1"/>
                        </a:solidFill>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tx1"/>
                          </a:solidFill>
                        </a:rPr>
                        <a:t>($4.0M)</a:t>
                      </a:r>
                      <a:r>
                        <a:rPr lang="en-US" baseline="30000">
                          <a:solidFill>
                            <a:schemeClr val="tx1"/>
                          </a:solidFill>
                        </a:rPr>
                        <a:t>4</a:t>
                      </a:r>
                      <a:endParaRPr lang="en-US">
                        <a:solidFill>
                          <a:schemeClr val="tx1"/>
                        </a:solidFill>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818132"/>
                  </a:ext>
                </a:extLst>
              </a:tr>
              <a:tr h="419878">
                <a:tc>
                  <a:txBody>
                    <a:bodyPr/>
                    <a:lstStyle/>
                    <a:p>
                      <a:r>
                        <a:rPr lang="en-US" b="0">
                          <a:solidFill>
                            <a:schemeClr val="tx1"/>
                          </a:solidFill>
                        </a:rPr>
                        <a:t>Total Corporate and Other</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a:solidFill>
                            <a:schemeClr val="tx1"/>
                          </a:solidFill>
                        </a:rPr>
                        <a:t>($9.2M)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a:solidFill>
                            <a:schemeClr val="tx1"/>
                          </a:solidFill>
                        </a:rPr>
                        <a:t>($7.5M)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a:solidFill>
                            <a:schemeClr val="tx1"/>
                          </a:solidFill>
                        </a:rPr>
                        <a:t>($10.6M)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a:solidFill>
                            <a:schemeClr val="tx1"/>
                          </a:solidFill>
                        </a:rPr>
                        <a:t>($10.0M)</a:t>
                      </a:r>
                      <a:r>
                        <a:rPr lang="en-US" b="0" baseline="30000">
                          <a:solidFill>
                            <a:schemeClr val="tx1"/>
                          </a:solidFill>
                        </a:rPr>
                        <a:t>1</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0" dirty="0">
                          <a:solidFill>
                            <a:schemeClr val="tx1"/>
                          </a:solidFill>
                        </a:rPr>
                        <a:t>($9.4M)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5594971"/>
                  </a:ext>
                </a:extLst>
              </a:tr>
            </a:tbl>
          </a:graphicData>
        </a:graphic>
      </p:graphicFrame>
      <p:sp>
        <p:nvSpPr>
          <p:cNvPr id="5" name="TextBox 4">
            <a:extLst>
              <a:ext uri="{FF2B5EF4-FFF2-40B4-BE49-F238E27FC236}">
                <a16:creationId xmlns:a16="http://schemas.microsoft.com/office/drawing/2014/main" id="{EBE4DDC6-1E68-E3FE-9C8E-0D8A11C216DC}"/>
              </a:ext>
            </a:extLst>
          </p:cNvPr>
          <p:cNvSpPr txBox="1"/>
          <p:nvPr/>
        </p:nvSpPr>
        <p:spPr>
          <a:xfrm>
            <a:off x="880100" y="3019136"/>
            <a:ext cx="7383800" cy="1631216"/>
          </a:xfrm>
          <a:prstGeom prst="rect">
            <a:avLst/>
          </a:prstGeom>
          <a:noFill/>
        </p:spPr>
        <p:txBody>
          <a:bodyPr wrap="square" lIns="91440" tIns="45720" rIns="91440" bIns="45720" rtlCol="0" anchor="t">
            <a:spAutoFit/>
          </a:bodyPr>
          <a:lstStyle/>
          <a:p>
            <a:r>
              <a:rPr lang="en-US" sz="1100" baseline="30000" dirty="0">
                <a:highlight>
                  <a:srgbClr val="FFFFFF"/>
                </a:highlight>
              </a:rPr>
              <a:t>1</a:t>
            </a:r>
            <a:r>
              <a:rPr lang="en-US" sz="1100" b="1" baseline="30000" dirty="0">
                <a:highlight>
                  <a:srgbClr val="FFFFFF"/>
                </a:highlight>
              </a:rPr>
              <a:t> </a:t>
            </a:r>
            <a:r>
              <a:rPr lang="en-US" sz="1100" dirty="0">
                <a:highlight>
                  <a:srgbClr val="FFFFFF"/>
                </a:highlight>
              </a:rPr>
              <a:t>Excludes one-time Employee Retention Credit of $9.1M. Reported FY22 Operating Income for the Corporate and Other segment was ($0.9M).</a:t>
            </a:r>
          </a:p>
          <a:p>
            <a:endParaRPr lang="en-US" sz="600" dirty="0">
              <a:highlight>
                <a:srgbClr val="FFFFFF"/>
              </a:highlight>
            </a:endParaRPr>
          </a:p>
          <a:p>
            <a:r>
              <a:rPr lang="en-US" sz="1100" baseline="30000" dirty="0">
                <a:highlight>
                  <a:srgbClr val="FFFFFF"/>
                </a:highlight>
              </a:rPr>
              <a:t>2 </a:t>
            </a:r>
            <a:r>
              <a:rPr lang="en-US" sz="1100" dirty="0">
                <a:highlight>
                  <a:srgbClr val="FFFFFF"/>
                </a:highlight>
              </a:rPr>
              <a:t>In FY24, Air T refined its corporate allocation calculation, which increased business unit allocations by $2.7M</a:t>
            </a:r>
          </a:p>
          <a:p>
            <a:endParaRPr lang="en-US" sz="600" dirty="0">
              <a:highlight>
                <a:srgbClr val="FFFFFF"/>
              </a:highlight>
            </a:endParaRPr>
          </a:p>
          <a:p>
            <a:r>
              <a:rPr lang="en-US" sz="1100" baseline="30000" dirty="0">
                <a:highlight>
                  <a:srgbClr val="FFFFFF"/>
                </a:highlight>
              </a:rPr>
              <a:t>3 </a:t>
            </a:r>
            <a:r>
              <a:rPr lang="en-US" sz="1100" dirty="0">
                <a:highlight>
                  <a:srgbClr val="FFFFFF"/>
                </a:highlight>
              </a:rPr>
              <a:t>Consists of other consolidated businesses that are insignificant and do not fit cleanly into the Commercial Aircraft Engines and Parts, Overnight Air Cargo, Ground Support Equipment or Digital Solutions segments.</a:t>
            </a:r>
          </a:p>
          <a:p>
            <a:endParaRPr lang="en-US" sz="1100" baseline="30000" dirty="0">
              <a:highlight>
                <a:srgbClr val="FFFFFF"/>
              </a:highlight>
            </a:endParaRPr>
          </a:p>
          <a:p>
            <a:r>
              <a:rPr lang="en-US" sz="1100" baseline="30000" dirty="0">
                <a:solidFill>
                  <a:schemeClr val="tx1"/>
                </a:solidFill>
              </a:rPr>
              <a:t>4 </a:t>
            </a:r>
            <a:r>
              <a:rPr lang="en-US" sz="1100" dirty="0">
                <a:highlight>
                  <a:srgbClr val="FFFFFF"/>
                </a:highlight>
              </a:rPr>
              <a:t>Digital solutions was included in other subsidiaries portion of operating income in FY21-23.</a:t>
            </a:r>
          </a:p>
          <a:p>
            <a:endParaRPr lang="en-US" sz="1100" baseline="30000" dirty="0">
              <a:highlight>
                <a:srgbClr val="FFFFFF"/>
              </a:highlight>
            </a:endParaRPr>
          </a:p>
          <a:p>
            <a:endParaRPr lang="en-US" sz="1100" baseline="30000" dirty="0"/>
          </a:p>
        </p:txBody>
      </p:sp>
      <p:sp>
        <p:nvSpPr>
          <p:cNvPr id="3" name="Google Shape;286;p27">
            <a:extLst>
              <a:ext uri="{FF2B5EF4-FFF2-40B4-BE49-F238E27FC236}">
                <a16:creationId xmlns:a16="http://schemas.microsoft.com/office/drawing/2014/main" id="{A8561D3B-DF5A-CB06-C1B7-E1A2881F40FE}"/>
              </a:ext>
            </a:extLst>
          </p:cNvPr>
          <p:cNvSpPr txBox="1"/>
          <p:nvPr/>
        </p:nvSpPr>
        <p:spPr>
          <a:xfrm>
            <a:off x="1858614" y="0"/>
            <a:ext cx="5504089" cy="125873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dk1"/>
                </a:solidFill>
              </a:rPr>
              <a:t>Corporate and Other Subcomponent of Operating Income</a:t>
            </a:r>
          </a:p>
          <a:p>
            <a:pPr marL="0" lvl="0" indent="0" algn="ctr" rtl="0">
              <a:spcBef>
                <a:spcPts val="0"/>
              </a:spcBef>
              <a:spcAft>
                <a:spcPts val="0"/>
              </a:spcAft>
              <a:buNone/>
            </a:pPr>
            <a:r>
              <a:rPr lang="en-US" sz="1600">
                <a:solidFill>
                  <a:srgbClr val="595959"/>
                </a:solidFill>
              </a:rPr>
              <a:t>(excluding Equity Method Investments)</a:t>
            </a:r>
          </a:p>
        </p:txBody>
      </p:sp>
    </p:spTree>
    <p:extLst>
      <p:ext uri="{BB962C8B-B14F-4D97-AF65-F5344CB8AC3E}">
        <p14:creationId xmlns:p14="http://schemas.microsoft.com/office/powerpoint/2010/main" val="424119241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8FE4C558-FEF3-A6DE-D868-1C89C8C0744F}"/>
            </a:ext>
          </a:extLst>
        </p:cNvPr>
        <p:cNvGrpSpPr/>
        <p:nvPr/>
      </p:nvGrpSpPr>
      <p:grpSpPr>
        <a:xfrm>
          <a:off x="0" y="0"/>
          <a:ext cx="0" cy="0"/>
          <a:chOff x="0" y="0"/>
          <a:chExt cx="0" cy="0"/>
        </a:xfrm>
      </p:grpSpPr>
      <p:sp>
        <p:nvSpPr>
          <p:cNvPr id="217" name="Google Shape;217;p24">
            <a:extLst>
              <a:ext uri="{FF2B5EF4-FFF2-40B4-BE49-F238E27FC236}">
                <a16:creationId xmlns:a16="http://schemas.microsoft.com/office/drawing/2014/main" id="{5026B45D-6804-ED83-DE0C-1971E24488A2}"/>
              </a:ext>
            </a:extLst>
          </p:cNvPr>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a:extLst>
              <a:ext uri="{FF2B5EF4-FFF2-40B4-BE49-F238E27FC236}">
                <a16:creationId xmlns:a16="http://schemas.microsoft.com/office/drawing/2014/main" id="{0B083B72-BAB9-B834-940C-A2C06FF89351}"/>
              </a:ext>
            </a:extLst>
          </p:cNvPr>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16</a:t>
            </a:fld>
            <a:endParaRPr b="1">
              <a:solidFill>
                <a:srgbClr val="FFFFFF"/>
              </a:solidFill>
            </a:endParaRPr>
          </a:p>
        </p:txBody>
      </p:sp>
      <p:cxnSp>
        <p:nvCxnSpPr>
          <p:cNvPr id="220" name="Google Shape;220;p24">
            <a:extLst>
              <a:ext uri="{FF2B5EF4-FFF2-40B4-BE49-F238E27FC236}">
                <a16:creationId xmlns:a16="http://schemas.microsoft.com/office/drawing/2014/main" id="{824EC286-5351-27D4-02C5-D5DF2B0153A4}"/>
              </a:ext>
            </a:extLst>
          </p:cNvPr>
          <p:cNvCxnSpPr/>
          <p:nvPr/>
        </p:nvCxnSpPr>
        <p:spPr>
          <a:xfrm>
            <a:off x="245105" y="1252451"/>
            <a:ext cx="13200" cy="2920200"/>
          </a:xfrm>
          <a:prstGeom prst="straightConnector1">
            <a:avLst/>
          </a:prstGeom>
          <a:noFill/>
          <a:ln w="9525" cap="flat" cmpd="sng">
            <a:solidFill>
              <a:schemeClr val="dk2"/>
            </a:solidFill>
            <a:prstDash val="solid"/>
            <a:round/>
            <a:headEnd type="none" w="med" len="med"/>
            <a:tailEnd type="none" w="med" len="med"/>
          </a:ln>
        </p:spPr>
      </p:cxnSp>
      <p:sp>
        <p:nvSpPr>
          <p:cNvPr id="221" name="Google Shape;221;p24">
            <a:extLst>
              <a:ext uri="{FF2B5EF4-FFF2-40B4-BE49-F238E27FC236}">
                <a16:creationId xmlns:a16="http://schemas.microsoft.com/office/drawing/2014/main" id="{66CE7365-3AAE-4914-49BC-EFF1DC329305}"/>
              </a:ext>
            </a:extLst>
          </p:cNvPr>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a:extLst>
              <a:ext uri="{FF2B5EF4-FFF2-40B4-BE49-F238E27FC236}">
                <a16:creationId xmlns:a16="http://schemas.microsoft.com/office/drawing/2014/main" id="{1EB09688-D74D-C034-3D34-5B06A4BA88B4}"/>
              </a:ext>
            </a:extLst>
          </p:cNvPr>
          <p:cNvSpPr txBox="1"/>
          <p:nvPr/>
        </p:nvSpPr>
        <p:spPr>
          <a:xfrm>
            <a:off x="95830" y="66383"/>
            <a:ext cx="15213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a:solidFill>
                  <a:srgbClr val="FFFFFF"/>
                </a:solidFill>
              </a:rPr>
              <a:t>SEGMENT 5</a:t>
            </a:r>
            <a:endParaRPr b="1">
              <a:solidFill>
                <a:srgbClr val="FFFFFF"/>
              </a:solidFill>
            </a:endParaRPr>
          </a:p>
        </p:txBody>
      </p:sp>
      <p:pic>
        <p:nvPicPr>
          <p:cNvPr id="225" name="Google Shape;225;p24">
            <a:extLst>
              <a:ext uri="{FF2B5EF4-FFF2-40B4-BE49-F238E27FC236}">
                <a16:creationId xmlns:a16="http://schemas.microsoft.com/office/drawing/2014/main" id="{A2C0AB69-AF31-887F-D81A-D38C20938B10}"/>
              </a:ext>
            </a:extLst>
          </p:cNvPr>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226" name="Google Shape;226;p24">
            <a:extLst>
              <a:ext uri="{FF2B5EF4-FFF2-40B4-BE49-F238E27FC236}">
                <a16:creationId xmlns:a16="http://schemas.microsoft.com/office/drawing/2014/main" id="{0D6D1EBB-1582-79DB-821A-26738F7113BB}"/>
              </a:ext>
            </a:extLst>
          </p:cNvPr>
          <p:cNvPicPr preferRelativeResize="0"/>
          <p:nvPr/>
        </p:nvPicPr>
        <p:blipFill>
          <a:blip r:embed="rId4">
            <a:alphaModFix/>
          </a:blip>
          <a:stretch>
            <a:fillRect/>
          </a:stretch>
        </p:blipFill>
        <p:spPr>
          <a:xfrm>
            <a:off x="818217" y="4794500"/>
            <a:ext cx="2262669" cy="220500"/>
          </a:xfrm>
          <a:prstGeom prst="rect">
            <a:avLst/>
          </a:prstGeom>
          <a:noFill/>
          <a:ln>
            <a:noFill/>
          </a:ln>
        </p:spPr>
      </p:pic>
      <p:graphicFrame>
        <p:nvGraphicFramePr>
          <p:cNvPr id="2" name="Table 2">
            <a:extLst>
              <a:ext uri="{FF2B5EF4-FFF2-40B4-BE49-F238E27FC236}">
                <a16:creationId xmlns:a16="http://schemas.microsoft.com/office/drawing/2014/main" id="{0E57912D-6170-1314-6DFC-7BAE94A2A2EB}"/>
              </a:ext>
            </a:extLst>
          </p:cNvPr>
          <p:cNvGraphicFramePr>
            <a:graphicFrameLocks noGrp="1"/>
          </p:cNvGraphicFramePr>
          <p:nvPr>
            <p:extLst>
              <p:ext uri="{D42A27DB-BD31-4B8C-83A1-F6EECF244321}">
                <p14:modId xmlns:p14="http://schemas.microsoft.com/office/powerpoint/2010/main" val="1806339898"/>
              </p:ext>
            </p:extLst>
          </p:nvPr>
        </p:nvGraphicFramePr>
        <p:xfrm>
          <a:off x="1086990" y="772779"/>
          <a:ext cx="6970017" cy="3263100"/>
        </p:xfrm>
        <a:graphic>
          <a:graphicData uri="http://schemas.openxmlformats.org/drawingml/2006/table">
            <a:tbl>
              <a:tblPr firstRow="1" lastRow="1" bandRow="1">
                <a:tableStyleId>{F5D0310B-A3D5-42B6-8176-09B71E9C7472}</a:tableStyleId>
              </a:tblPr>
              <a:tblGrid>
                <a:gridCol w="2030942">
                  <a:extLst>
                    <a:ext uri="{9D8B030D-6E8A-4147-A177-3AD203B41FA5}">
                      <a16:colId xmlns:a16="http://schemas.microsoft.com/office/drawing/2014/main" val="439479328"/>
                    </a:ext>
                  </a:extLst>
                </a:gridCol>
                <a:gridCol w="987815">
                  <a:extLst>
                    <a:ext uri="{9D8B030D-6E8A-4147-A177-3AD203B41FA5}">
                      <a16:colId xmlns:a16="http://schemas.microsoft.com/office/drawing/2014/main" val="2528212053"/>
                    </a:ext>
                  </a:extLst>
                </a:gridCol>
                <a:gridCol w="987815">
                  <a:extLst>
                    <a:ext uri="{9D8B030D-6E8A-4147-A177-3AD203B41FA5}">
                      <a16:colId xmlns:a16="http://schemas.microsoft.com/office/drawing/2014/main" val="1479845449"/>
                    </a:ext>
                  </a:extLst>
                </a:gridCol>
                <a:gridCol w="987815">
                  <a:extLst>
                    <a:ext uri="{9D8B030D-6E8A-4147-A177-3AD203B41FA5}">
                      <a16:colId xmlns:a16="http://schemas.microsoft.com/office/drawing/2014/main" val="3635973007"/>
                    </a:ext>
                  </a:extLst>
                </a:gridCol>
                <a:gridCol w="987815">
                  <a:extLst>
                    <a:ext uri="{9D8B030D-6E8A-4147-A177-3AD203B41FA5}">
                      <a16:colId xmlns:a16="http://schemas.microsoft.com/office/drawing/2014/main" val="2026469246"/>
                    </a:ext>
                  </a:extLst>
                </a:gridCol>
                <a:gridCol w="987815">
                  <a:extLst>
                    <a:ext uri="{9D8B030D-6E8A-4147-A177-3AD203B41FA5}">
                      <a16:colId xmlns:a16="http://schemas.microsoft.com/office/drawing/2014/main" val="509334514"/>
                    </a:ext>
                  </a:extLst>
                </a:gridCol>
              </a:tblGrid>
              <a:tr h="418813">
                <a:tc>
                  <a:txBody>
                    <a:bodyPr/>
                    <a:lstStyle/>
                    <a:p>
                      <a:pPr algn="l"/>
                      <a:r>
                        <a:rPr lang="en-US" sz="1200" b="0" i="0">
                          <a:solidFill>
                            <a:schemeClr val="tx1"/>
                          </a:solidFill>
                        </a:rPr>
                        <a:t>Twelve-Month Period Ended 3/31</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a:solidFill>
                            <a:schemeClr val="tx1"/>
                          </a:solidFill>
                        </a:rPr>
                        <a:t>2025</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lvl="0" algn="ctr">
                        <a:buNone/>
                      </a:pPr>
                      <a:r>
                        <a:rPr lang="en-US" sz="1200" b="1">
                          <a:solidFill>
                            <a:schemeClr val="tx1"/>
                          </a:solidFill>
                        </a:rPr>
                        <a:t>2024</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lvl="0" algn="ctr">
                        <a:buNone/>
                      </a:pPr>
                      <a:r>
                        <a:rPr lang="en-US" sz="1200" b="1">
                          <a:solidFill>
                            <a:schemeClr val="tx1"/>
                          </a:solidFill>
                        </a:rPr>
                        <a:t>2023</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lvl="0" algn="ctr">
                        <a:buNone/>
                      </a:pPr>
                      <a:r>
                        <a:rPr lang="en-US" sz="1200" b="1">
                          <a:solidFill>
                            <a:schemeClr val="tx1"/>
                          </a:solidFill>
                        </a:rPr>
                        <a:t>2022</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lvl="0" algn="ctr">
                        <a:buNone/>
                      </a:pPr>
                      <a:r>
                        <a:rPr lang="en-US" sz="1200" b="1">
                          <a:solidFill>
                            <a:schemeClr val="tx1"/>
                          </a:solidFill>
                        </a:rPr>
                        <a:t>2021</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845530028"/>
                  </a:ext>
                </a:extLst>
              </a:tr>
              <a:tr h="391450">
                <a:tc>
                  <a:txBody>
                    <a:bodyPr/>
                    <a:lstStyle/>
                    <a:p>
                      <a:r>
                        <a:rPr lang="en-US" sz="1200">
                          <a:solidFill>
                            <a:schemeClr val="tx1"/>
                          </a:solidFill>
                        </a:rPr>
                        <a:t>Salaries &amp; benefits</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($5.7M)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($5.3M)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($4.3M)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($4.0M)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($3.6M)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572713822"/>
                  </a:ext>
                </a:extLst>
              </a:tr>
              <a:tr h="418813">
                <a:tc>
                  <a:txBody>
                    <a:bodyPr/>
                    <a:lstStyle/>
                    <a:p>
                      <a:r>
                        <a:rPr lang="en-US" sz="1200">
                          <a:solidFill>
                            <a:schemeClr val="tx1"/>
                          </a:solidFill>
                        </a:rPr>
                        <a:t>Audit, tax, legal and professional fees</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($1.8M)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($1.5M)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($1.9M)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($2.5M)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($1.3M)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361074162"/>
                  </a:ext>
                </a:extLst>
              </a:tr>
              <a:tr h="391450">
                <a:tc>
                  <a:txBody>
                    <a:bodyPr/>
                    <a:lstStyle/>
                    <a:p>
                      <a:r>
                        <a:rPr lang="en-US" sz="1200">
                          <a:solidFill>
                            <a:schemeClr val="tx1"/>
                          </a:solidFill>
                        </a:rPr>
                        <a:t>Health insurance</a:t>
                      </a:r>
                      <a:r>
                        <a:rPr lang="en-US" sz="1200" baseline="30000"/>
                        <a:t>1</a:t>
                      </a:r>
                      <a:endParaRPr lang="en-US" sz="1200">
                        <a:solidFill>
                          <a:schemeClr val="tx1"/>
                        </a:solidFill>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($0.7M)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$0.7M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($0.5M)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$0.1M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($0.8M)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35366536"/>
                  </a:ext>
                </a:extLst>
              </a:tr>
              <a:tr h="391450">
                <a:tc>
                  <a:txBody>
                    <a:bodyPr/>
                    <a:lstStyle/>
                    <a:p>
                      <a:r>
                        <a:rPr lang="en-US" sz="1200">
                          <a:solidFill>
                            <a:schemeClr val="tx1"/>
                          </a:solidFill>
                        </a:rPr>
                        <a:t>Other expenses</a:t>
                      </a:r>
                      <a:r>
                        <a:rPr lang="en-US" sz="1200" baseline="30000"/>
                        <a:t>2</a:t>
                      </a:r>
                      <a:endParaRPr lang="en-US" sz="1200">
                        <a:solidFill>
                          <a:schemeClr val="tx1"/>
                        </a:solidFill>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($3.0M)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($2.3M)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($2.0M)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($1.8M)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($2.1M)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9241851"/>
                  </a:ext>
                </a:extLst>
              </a:tr>
              <a:tr h="391450">
                <a:tc>
                  <a:txBody>
                    <a:bodyPr/>
                    <a:lstStyle/>
                    <a:p>
                      <a:pPr lvl="2"/>
                      <a:r>
                        <a:rPr lang="en-US" sz="1200">
                          <a:solidFill>
                            <a:schemeClr val="tx1"/>
                          </a:solidFill>
                        </a:rPr>
                        <a:t>       Subtotal</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($11.2M)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($8.4M)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($8.7M)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($8.2M)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($7.8M)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4022088637"/>
                  </a:ext>
                </a:extLst>
              </a:tr>
              <a:tr h="391450">
                <a:tc>
                  <a:txBody>
                    <a:bodyPr/>
                    <a:lstStyle/>
                    <a:p>
                      <a:r>
                        <a:rPr lang="en-US" sz="1200">
                          <a:solidFill>
                            <a:schemeClr val="tx1"/>
                          </a:solidFill>
                        </a:rPr>
                        <a:t>Corporate allocations</a:t>
                      </a:r>
                      <a:r>
                        <a:rPr lang="en-US" sz="1200" baseline="30000">
                          <a:solidFill>
                            <a:schemeClr val="tx1"/>
                          </a:solidFill>
                        </a:rPr>
                        <a:t>3</a:t>
                      </a:r>
                      <a:endParaRPr lang="en-US" sz="1200">
                        <a:solidFill>
                          <a:schemeClr val="tx1"/>
                        </a:solidFill>
                      </a:endParaRP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$5.3M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$5.3M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$2.6M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$2.5M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solidFill>
                            <a:schemeClr val="tx1"/>
                          </a:solidFill>
                        </a:rPr>
                        <a:t>$2.4M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818132"/>
                  </a:ext>
                </a:extLst>
              </a:tr>
              <a:tr h="391450">
                <a:tc>
                  <a:txBody>
                    <a:bodyPr/>
                    <a:lstStyle/>
                    <a:p>
                      <a:r>
                        <a:rPr lang="en-US" sz="1200" b="0">
                          <a:solidFill>
                            <a:schemeClr val="tx1"/>
                          </a:solidFill>
                        </a:rPr>
                        <a:t>Total Corporate Overhead</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tx1"/>
                          </a:solidFill>
                        </a:rPr>
                        <a:t>($5.9M)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tx1"/>
                          </a:solidFill>
                        </a:rPr>
                        <a:t>($3.1M)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tx1"/>
                          </a:solidFill>
                        </a:rPr>
                        <a:t>($6.1M)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tx1"/>
                          </a:solidFill>
                        </a:rPr>
                        <a:t>($5.7M)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a:solidFill>
                            <a:schemeClr val="tx1"/>
                          </a:solidFill>
                        </a:rPr>
                        <a:t>($5.4M)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5594971"/>
                  </a:ext>
                </a:extLst>
              </a:tr>
            </a:tbl>
          </a:graphicData>
        </a:graphic>
      </p:graphicFrame>
      <p:sp>
        <p:nvSpPr>
          <p:cNvPr id="4" name="Google Shape;286;p27">
            <a:extLst>
              <a:ext uri="{FF2B5EF4-FFF2-40B4-BE49-F238E27FC236}">
                <a16:creationId xmlns:a16="http://schemas.microsoft.com/office/drawing/2014/main" id="{A14D070C-C5B7-49A4-8E2A-17CC83E2233D}"/>
              </a:ext>
            </a:extLst>
          </p:cNvPr>
          <p:cNvSpPr txBox="1"/>
          <p:nvPr/>
        </p:nvSpPr>
        <p:spPr>
          <a:xfrm>
            <a:off x="1819955" y="6130"/>
            <a:ext cx="5504089" cy="88474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dk1"/>
                </a:solidFill>
              </a:rPr>
              <a:t>Corporate Overhead Detail</a:t>
            </a:r>
            <a:endParaRPr lang="en-US" sz="2400">
              <a:solidFill>
                <a:srgbClr val="595959"/>
              </a:solidFill>
            </a:endParaRPr>
          </a:p>
        </p:txBody>
      </p:sp>
      <p:sp>
        <p:nvSpPr>
          <p:cNvPr id="5" name="TextBox 4">
            <a:extLst>
              <a:ext uri="{FF2B5EF4-FFF2-40B4-BE49-F238E27FC236}">
                <a16:creationId xmlns:a16="http://schemas.microsoft.com/office/drawing/2014/main" id="{B592DF99-C8B1-94E4-3847-FC9064B6D360}"/>
              </a:ext>
            </a:extLst>
          </p:cNvPr>
          <p:cNvSpPr txBox="1"/>
          <p:nvPr/>
        </p:nvSpPr>
        <p:spPr>
          <a:xfrm>
            <a:off x="862053" y="4091361"/>
            <a:ext cx="7720683" cy="713016"/>
          </a:xfrm>
          <a:prstGeom prst="rect">
            <a:avLst/>
          </a:prstGeom>
          <a:noFill/>
        </p:spPr>
        <p:txBody>
          <a:bodyPr wrap="square" lIns="91440" tIns="45720" rIns="91440" bIns="45720" rtlCol="0" anchor="t">
            <a:spAutoFit/>
          </a:bodyPr>
          <a:lstStyle/>
          <a:p>
            <a:r>
              <a:rPr lang="en-US" sz="1100" baseline="30000">
                <a:highlight>
                  <a:srgbClr val="FFFFFF"/>
                </a:highlight>
              </a:rPr>
              <a:t>1</a:t>
            </a:r>
            <a:r>
              <a:rPr lang="en-US" sz="1100">
                <a:highlight>
                  <a:srgbClr val="FFFFFF"/>
                </a:highlight>
              </a:rPr>
              <a:t>Net balance of actual health claims incurred versus allocated amount to participating business units</a:t>
            </a:r>
            <a:endParaRPr lang="en-US" sz="1100" baseline="30000">
              <a:highlight>
                <a:srgbClr val="FFFFFF"/>
              </a:highlight>
            </a:endParaRPr>
          </a:p>
          <a:p>
            <a:r>
              <a:rPr lang="en-US" sz="1100" baseline="30000">
                <a:highlight>
                  <a:srgbClr val="FFFFFF"/>
                </a:highlight>
              </a:rPr>
              <a:t>2</a:t>
            </a:r>
            <a:r>
              <a:rPr lang="en-US" sz="1100">
                <a:highlight>
                  <a:srgbClr val="FFFFFF"/>
                </a:highlight>
              </a:rPr>
              <a:t>Travel, entertainment, software, public company expenses, insurance, and other office expenses</a:t>
            </a:r>
          </a:p>
          <a:p>
            <a:r>
              <a:rPr lang="en-US" sz="1100" baseline="30000">
                <a:highlight>
                  <a:srgbClr val="FFFFFF"/>
                </a:highlight>
              </a:rPr>
              <a:t>3</a:t>
            </a:r>
            <a:r>
              <a:rPr lang="en-US" sz="1100">
                <a:highlight>
                  <a:srgbClr val="FFFFFF"/>
                </a:highlight>
              </a:rPr>
              <a:t>Shared services such as treasury, tax, financial reporting, IT, payroll &amp; benefits processing, and executive functions </a:t>
            </a:r>
          </a:p>
          <a:p>
            <a:endParaRPr lang="en-US" sz="1100" baseline="30000"/>
          </a:p>
        </p:txBody>
      </p:sp>
    </p:spTree>
    <p:extLst>
      <p:ext uri="{BB962C8B-B14F-4D97-AF65-F5344CB8AC3E}">
        <p14:creationId xmlns:p14="http://schemas.microsoft.com/office/powerpoint/2010/main" val="2214065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1038" name="Picture 14" descr="Ambry Hill Technologies - Crunchbase Company Profile &amp; Funding">
            <a:extLst>
              <a:ext uri="{FF2B5EF4-FFF2-40B4-BE49-F238E27FC236}">
                <a16:creationId xmlns:a16="http://schemas.microsoft.com/office/drawing/2014/main" id="{338DCEF0-12BB-E196-9214-FCD3EE0BD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52" y="3091990"/>
            <a:ext cx="1755258" cy="1755258"/>
          </a:xfrm>
          <a:prstGeom prst="rect">
            <a:avLst/>
          </a:prstGeom>
          <a:noFill/>
          <a:extLst>
            <a:ext uri="{909E8E84-426E-40DD-AFC4-6F175D3DCCD1}">
              <a14:hiddenFill xmlns:a14="http://schemas.microsoft.com/office/drawing/2010/main">
                <a:solidFill>
                  <a:srgbClr val="FFFFFF"/>
                </a:solidFill>
              </a14:hiddenFill>
            </a:ext>
          </a:extLst>
        </p:spPr>
      </p:pic>
      <p:sp>
        <p:nvSpPr>
          <p:cNvPr id="285" name="Google Shape;285;p27"/>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7"/>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17</a:t>
            </a:fld>
            <a:endParaRPr b="1">
              <a:solidFill>
                <a:srgbClr val="FFFFFF"/>
              </a:solidFill>
            </a:endParaRPr>
          </a:p>
        </p:txBody>
      </p:sp>
      <p:cxnSp>
        <p:nvCxnSpPr>
          <p:cNvPr id="291" name="Google Shape;291;p27"/>
          <p:cNvCxnSpPr/>
          <p:nvPr/>
        </p:nvCxnSpPr>
        <p:spPr>
          <a:xfrm>
            <a:off x="235059" y="1238238"/>
            <a:ext cx="15000" cy="3039000"/>
          </a:xfrm>
          <a:prstGeom prst="straightConnector1">
            <a:avLst/>
          </a:prstGeom>
          <a:noFill/>
          <a:ln w="9525" cap="flat" cmpd="sng">
            <a:solidFill>
              <a:schemeClr val="dk2"/>
            </a:solidFill>
            <a:prstDash val="solid"/>
            <a:round/>
            <a:headEnd type="none" w="med" len="med"/>
            <a:tailEnd type="none" w="med" len="med"/>
          </a:ln>
        </p:spPr>
      </p:cxnSp>
      <p:pic>
        <p:nvPicPr>
          <p:cNvPr id="292" name="Google Shape;292;p27"/>
          <p:cNvPicPr preferRelativeResize="0"/>
          <p:nvPr/>
        </p:nvPicPr>
        <p:blipFill>
          <a:blip r:embed="rId4">
            <a:alphaModFix/>
          </a:blip>
          <a:stretch>
            <a:fillRect/>
          </a:stretch>
        </p:blipFill>
        <p:spPr>
          <a:xfrm>
            <a:off x="212750" y="4804377"/>
            <a:ext cx="566381" cy="200737"/>
          </a:xfrm>
          <a:prstGeom prst="rect">
            <a:avLst/>
          </a:prstGeom>
          <a:noFill/>
          <a:ln>
            <a:noFill/>
          </a:ln>
        </p:spPr>
      </p:pic>
      <p:pic>
        <p:nvPicPr>
          <p:cNvPr id="293" name="Google Shape;293;p27"/>
          <p:cNvPicPr preferRelativeResize="0"/>
          <p:nvPr/>
        </p:nvPicPr>
        <p:blipFill>
          <a:blip r:embed="rId5">
            <a:alphaModFix/>
          </a:blip>
          <a:stretch>
            <a:fillRect/>
          </a:stretch>
        </p:blipFill>
        <p:spPr>
          <a:xfrm>
            <a:off x="818217" y="4794500"/>
            <a:ext cx="2262669" cy="220500"/>
          </a:xfrm>
          <a:prstGeom prst="rect">
            <a:avLst/>
          </a:prstGeom>
          <a:noFill/>
          <a:ln>
            <a:noFill/>
          </a:ln>
        </p:spPr>
      </p:pic>
      <p:sp>
        <p:nvSpPr>
          <p:cNvPr id="16" name="TextBox 15">
            <a:extLst>
              <a:ext uri="{FF2B5EF4-FFF2-40B4-BE49-F238E27FC236}">
                <a16:creationId xmlns:a16="http://schemas.microsoft.com/office/drawing/2014/main" id="{0AB88A2E-637F-C181-556A-A1DE8FB54987}"/>
              </a:ext>
            </a:extLst>
          </p:cNvPr>
          <p:cNvSpPr txBox="1"/>
          <p:nvPr/>
        </p:nvSpPr>
        <p:spPr>
          <a:xfrm>
            <a:off x="3759450" y="1041974"/>
            <a:ext cx="4579088" cy="3416320"/>
          </a:xfrm>
          <a:prstGeom prst="rect">
            <a:avLst/>
          </a:prstGeom>
          <a:noFill/>
        </p:spPr>
        <p:txBody>
          <a:bodyPr wrap="square">
            <a:spAutoFit/>
          </a:bodyPr>
          <a:lstStyle/>
          <a:p>
            <a:r>
              <a:rPr lang="en-US" sz="1200">
                <a:solidFill>
                  <a:schemeClr val="tx1"/>
                </a:solidFill>
              </a:rPr>
              <a:t>I</a:t>
            </a:r>
            <a:r>
              <a:rPr lang="en-US" sz="1200" b="0" i="0">
                <a:solidFill>
                  <a:schemeClr val="tx1"/>
                </a:solidFill>
                <a:effectLst/>
                <a:latin typeface="Open Sans" panose="020B0606030504020204" pitchFamily="34" charset="0"/>
              </a:rPr>
              <a:t>nvestment manager focused on unearthing fundamentally attractive small and mid-cap opportunities. Allows us to further expand upon our idea generation capabilities to identify, analyze, develop and execute innovative investment strategies that are aimed at building better financial futures for all our stakeholders. Air T company since 2017.</a:t>
            </a:r>
          </a:p>
          <a:p>
            <a:endParaRPr lang="en-US" sz="1200" b="0" i="0">
              <a:solidFill>
                <a:schemeClr val="tx1"/>
              </a:solidFill>
              <a:effectLst/>
              <a:latin typeface="Open Sans" panose="020B0606030504020204" pitchFamily="34" charset="0"/>
            </a:endParaRPr>
          </a:p>
          <a:p>
            <a:endParaRPr lang="en-US" sz="1200" b="0" i="0">
              <a:solidFill>
                <a:schemeClr val="tx1"/>
              </a:solidFill>
              <a:effectLst/>
              <a:latin typeface="Open Sans" panose="020B0606030504020204" pitchFamily="34" charset="0"/>
            </a:endParaRPr>
          </a:p>
          <a:p>
            <a:r>
              <a:rPr lang="en-US" sz="1200">
                <a:solidFill>
                  <a:schemeClr val="tx1"/>
                </a:solidFill>
                <a:latin typeface="Open Sans" panose="020B0606030504020204" pitchFamily="34" charset="0"/>
              </a:rPr>
              <a:t>D</a:t>
            </a:r>
            <a:r>
              <a:rPr lang="en-US" sz="1200" b="0" i="0">
                <a:solidFill>
                  <a:schemeClr val="tx1"/>
                </a:solidFill>
                <a:effectLst/>
                <a:latin typeface="Open Sans" panose="020B0606030504020204" pitchFamily="34" charset="0"/>
              </a:rPr>
              <a:t>igital inkjet press designer and manufacturer, delivering color presses that produce high-quality output without compromising efficiency or budgets. Air T company since 2017.</a:t>
            </a:r>
          </a:p>
          <a:p>
            <a:endParaRPr lang="en-US" sz="1200">
              <a:solidFill>
                <a:schemeClr val="tx1"/>
              </a:solidFill>
              <a:latin typeface="Open Sans" panose="020B0606030504020204" pitchFamily="34" charset="0"/>
            </a:endParaRPr>
          </a:p>
          <a:p>
            <a:endParaRPr lang="en-US" sz="1200">
              <a:solidFill>
                <a:schemeClr val="tx1"/>
              </a:solidFill>
              <a:latin typeface="Open Sans" panose="020B0606030504020204" pitchFamily="34" charset="0"/>
            </a:endParaRPr>
          </a:p>
          <a:p>
            <a:r>
              <a:rPr lang="en-US" sz="1200">
                <a:solidFill>
                  <a:schemeClr val="tx1"/>
                </a:solidFill>
                <a:latin typeface="Open Sans" panose="020B0606030504020204" pitchFamily="34" charset="0"/>
              </a:rPr>
              <a:t>Software developer and solution provider focused on the Aviation MRO and aftermarket community. Developed a suite of cloud-based and mobile applications to provide affordable, common-sense solutions. Air T company since 2018.</a:t>
            </a:r>
          </a:p>
        </p:txBody>
      </p:sp>
      <p:sp>
        <p:nvSpPr>
          <p:cNvPr id="17" name="Google Shape;286;p27">
            <a:extLst>
              <a:ext uri="{FF2B5EF4-FFF2-40B4-BE49-F238E27FC236}">
                <a16:creationId xmlns:a16="http://schemas.microsoft.com/office/drawing/2014/main" id="{9C1656A9-B3E2-665A-3E79-E4E8C6559A4C}"/>
              </a:ext>
            </a:extLst>
          </p:cNvPr>
          <p:cNvSpPr txBox="1"/>
          <p:nvPr/>
        </p:nvSpPr>
        <p:spPr>
          <a:xfrm>
            <a:off x="349200" y="146117"/>
            <a:ext cx="8750400" cy="5619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highlight>
                  <a:srgbClr val="FFFFFF"/>
                </a:highlight>
              </a:rPr>
              <a:t>Investing For Growth</a:t>
            </a:r>
            <a:endParaRPr sz="2400">
              <a:solidFill>
                <a:srgbClr val="595959"/>
              </a:solidFill>
            </a:endParaRPr>
          </a:p>
        </p:txBody>
      </p:sp>
      <p:pic>
        <p:nvPicPr>
          <p:cNvPr id="1028" name="Picture 4">
            <a:extLst>
              <a:ext uri="{FF2B5EF4-FFF2-40B4-BE49-F238E27FC236}">
                <a16:creationId xmlns:a16="http://schemas.microsoft.com/office/drawing/2014/main" id="{D9705F5E-2E82-80B8-17D9-54CA1379AA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059" y="1028248"/>
            <a:ext cx="2714625" cy="542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lphax Solutions, Inc.">
            <a:extLst>
              <a:ext uri="{FF2B5EF4-FFF2-40B4-BE49-F238E27FC236}">
                <a16:creationId xmlns:a16="http://schemas.microsoft.com/office/drawing/2014/main" id="{B3BDC9FF-1228-3782-519D-905B552E0C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00" y="2354072"/>
            <a:ext cx="2355910" cy="83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672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txBox="1"/>
          <p:nvPr/>
        </p:nvSpPr>
        <p:spPr>
          <a:xfrm>
            <a:off x="196800" y="-6283"/>
            <a:ext cx="8750400" cy="561901"/>
          </a:xfrm>
          <a:prstGeom prst="rect">
            <a:avLst/>
          </a:prstGeom>
          <a:noFill/>
          <a:ln>
            <a:noFill/>
          </a:ln>
        </p:spPr>
        <p:txBody>
          <a:bodyPr spcFirstLastPara="1" wrap="square" lIns="91425" tIns="91425" rIns="91425" bIns="91425" anchor="ctr" anchorCtr="0">
            <a:noAutofit/>
          </a:bodyPr>
          <a:lstStyle/>
          <a:p>
            <a:pPr algn="ctr"/>
            <a:r>
              <a:rPr lang="en" sz="2400" b="1">
                <a:solidFill>
                  <a:schemeClr val="dk1"/>
                </a:solidFill>
              </a:rPr>
              <a:t>Aircraft JVs</a:t>
            </a:r>
            <a:endParaRPr sz="2400">
              <a:solidFill>
                <a:schemeClr val="dk1"/>
              </a:solidFill>
            </a:endParaRPr>
          </a:p>
        </p:txBody>
      </p:sp>
      <p:sp>
        <p:nvSpPr>
          <p:cNvPr id="287" name="Google Shape;287;p27"/>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18</a:t>
            </a:fld>
            <a:endParaRPr b="1">
              <a:solidFill>
                <a:srgbClr val="FFFFFF"/>
              </a:solidFill>
            </a:endParaRPr>
          </a:p>
        </p:txBody>
      </p:sp>
      <p:sp>
        <p:nvSpPr>
          <p:cNvPr id="290" name="Google Shape;290;p27"/>
          <p:cNvSpPr txBox="1"/>
          <p:nvPr/>
        </p:nvSpPr>
        <p:spPr>
          <a:xfrm>
            <a:off x="257378" y="2340373"/>
            <a:ext cx="4867872" cy="2562128"/>
          </a:xfrm>
          <a:prstGeom prst="rect">
            <a:avLst/>
          </a:prstGeom>
          <a:noFill/>
          <a:ln>
            <a:noFill/>
          </a:ln>
        </p:spPr>
        <p:txBody>
          <a:bodyPr spcFirstLastPara="1" wrap="square" lIns="91425" tIns="91425" rIns="91425" bIns="91425" anchor="t" anchorCtr="0">
            <a:noAutofit/>
          </a:bodyPr>
          <a:lstStyle/>
          <a:p>
            <a:pPr marL="457200" indent="-311150">
              <a:buClr>
                <a:schemeClr val="dk1"/>
              </a:buClr>
              <a:buSzPts val="1300"/>
              <a:buChar char="■"/>
            </a:pPr>
            <a:r>
              <a:rPr lang="en-US" sz="1100">
                <a:solidFill>
                  <a:schemeClr val="dk1"/>
                </a:solidFill>
              </a:rPr>
              <a:t>We manage assets for ourselves and our investor partners. The asset types include leased aircraft, consignments, and teardowns.</a:t>
            </a:r>
          </a:p>
          <a:p>
            <a:pPr marL="457200" indent="-311150">
              <a:buClr>
                <a:schemeClr val="dk1"/>
              </a:buClr>
              <a:buSzPts val="1300"/>
              <a:buChar char="■"/>
            </a:pPr>
            <a:r>
              <a:rPr lang="en-US" sz="1100">
                <a:solidFill>
                  <a:schemeClr val="dk1"/>
                </a:solidFill>
              </a:rPr>
              <a:t>Our Aircraft JVs consist of the aircraft portfolio managed by Crestone Asset Management, LLC, as well as additional assets from other strategic partnerships.</a:t>
            </a:r>
          </a:p>
          <a:p>
            <a:pPr marL="457200" indent="-311150">
              <a:buClr>
                <a:schemeClr val="dk1"/>
              </a:buClr>
              <a:buSzPts val="1300"/>
              <a:buChar char="■"/>
            </a:pPr>
            <a:r>
              <a:rPr lang="en-US" sz="1100">
                <a:solidFill>
                  <a:schemeClr val="dk1"/>
                </a:solidFill>
              </a:rPr>
              <a:t>Our Aircraft JVs receive standard aviation industry management fees, including origination fees, administrative fees, disposition fees, and an incentive fee above a certain hurdle rate (which varies by investment transaction).</a:t>
            </a:r>
          </a:p>
          <a:p>
            <a:pPr marL="457200" indent="-311150">
              <a:buClr>
                <a:schemeClr val="dk1"/>
              </a:buClr>
              <a:buSzPts val="1300"/>
              <a:buChar char="■"/>
            </a:pPr>
            <a:r>
              <a:rPr lang="en-US" sz="1100">
                <a:solidFill>
                  <a:schemeClr val="dk1"/>
                </a:solidFill>
              </a:rPr>
              <a:t>Our Aircraft JV investors seek to generate 10%+ returns after fees.</a:t>
            </a:r>
          </a:p>
        </p:txBody>
      </p:sp>
      <p:cxnSp>
        <p:nvCxnSpPr>
          <p:cNvPr id="291" name="Google Shape;291;p27"/>
          <p:cNvCxnSpPr/>
          <p:nvPr/>
        </p:nvCxnSpPr>
        <p:spPr>
          <a:xfrm>
            <a:off x="235059" y="1084558"/>
            <a:ext cx="15000" cy="3039000"/>
          </a:xfrm>
          <a:prstGeom prst="straightConnector1">
            <a:avLst/>
          </a:prstGeom>
          <a:noFill/>
          <a:ln w="9525" cap="flat" cmpd="sng">
            <a:solidFill>
              <a:schemeClr val="dk2"/>
            </a:solidFill>
            <a:prstDash val="solid"/>
            <a:round/>
            <a:headEnd type="none" w="med" len="med"/>
            <a:tailEnd type="none" w="med" len="med"/>
          </a:ln>
        </p:spPr>
      </p:cxnSp>
      <p:pic>
        <p:nvPicPr>
          <p:cNvPr id="292" name="Google Shape;292;p27"/>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293" name="Google Shape;293;p27"/>
          <p:cNvPicPr preferRelativeResize="0"/>
          <p:nvPr/>
        </p:nvPicPr>
        <p:blipFill>
          <a:blip r:embed="rId4">
            <a:alphaModFix/>
          </a:blip>
          <a:stretch>
            <a:fillRect/>
          </a:stretch>
        </p:blipFill>
        <p:spPr>
          <a:xfrm>
            <a:off x="818217" y="4794500"/>
            <a:ext cx="2262669" cy="220500"/>
          </a:xfrm>
          <a:prstGeom prst="rect">
            <a:avLst/>
          </a:prstGeom>
          <a:noFill/>
          <a:ln>
            <a:noFill/>
          </a:ln>
        </p:spPr>
      </p:pic>
      <p:graphicFrame>
        <p:nvGraphicFramePr>
          <p:cNvPr id="3" name="Table 5">
            <a:extLst>
              <a:ext uri="{FF2B5EF4-FFF2-40B4-BE49-F238E27FC236}">
                <a16:creationId xmlns:a16="http://schemas.microsoft.com/office/drawing/2014/main" id="{7A864615-EB3A-FBA2-0791-3D98142DB6E2}"/>
              </a:ext>
            </a:extLst>
          </p:cNvPr>
          <p:cNvGraphicFramePr>
            <a:graphicFrameLocks noGrp="1"/>
          </p:cNvGraphicFramePr>
          <p:nvPr>
            <p:extLst>
              <p:ext uri="{D42A27DB-BD31-4B8C-83A1-F6EECF244321}">
                <p14:modId xmlns:p14="http://schemas.microsoft.com/office/powerpoint/2010/main" val="732968996"/>
              </p:ext>
            </p:extLst>
          </p:nvPr>
        </p:nvGraphicFramePr>
        <p:xfrm>
          <a:off x="399238" y="926224"/>
          <a:ext cx="4604490" cy="1371600"/>
        </p:xfrm>
        <a:graphic>
          <a:graphicData uri="http://schemas.openxmlformats.org/drawingml/2006/table">
            <a:tbl>
              <a:tblPr firstRow="1" bandRow="1">
                <a:tableStyleId>{F5D0310B-A3D5-42B6-8176-09B71E9C7472}</a:tableStyleId>
              </a:tblPr>
              <a:tblGrid>
                <a:gridCol w="1569891">
                  <a:extLst>
                    <a:ext uri="{9D8B030D-6E8A-4147-A177-3AD203B41FA5}">
                      <a16:colId xmlns:a16="http://schemas.microsoft.com/office/drawing/2014/main" val="1798890516"/>
                    </a:ext>
                  </a:extLst>
                </a:gridCol>
                <a:gridCol w="811992">
                  <a:extLst>
                    <a:ext uri="{9D8B030D-6E8A-4147-A177-3AD203B41FA5}">
                      <a16:colId xmlns:a16="http://schemas.microsoft.com/office/drawing/2014/main" val="2623933401"/>
                    </a:ext>
                  </a:extLst>
                </a:gridCol>
                <a:gridCol w="740869">
                  <a:extLst>
                    <a:ext uri="{9D8B030D-6E8A-4147-A177-3AD203B41FA5}">
                      <a16:colId xmlns:a16="http://schemas.microsoft.com/office/drawing/2014/main" val="1210880761"/>
                    </a:ext>
                  </a:extLst>
                </a:gridCol>
                <a:gridCol w="740869">
                  <a:extLst>
                    <a:ext uri="{9D8B030D-6E8A-4147-A177-3AD203B41FA5}">
                      <a16:colId xmlns:a16="http://schemas.microsoft.com/office/drawing/2014/main" val="3482204521"/>
                    </a:ext>
                  </a:extLst>
                </a:gridCol>
                <a:gridCol w="740869">
                  <a:extLst>
                    <a:ext uri="{9D8B030D-6E8A-4147-A177-3AD203B41FA5}">
                      <a16:colId xmlns:a16="http://schemas.microsoft.com/office/drawing/2014/main" val="2096877207"/>
                    </a:ext>
                  </a:extLst>
                </a:gridCol>
              </a:tblGrid>
              <a:tr h="266015">
                <a:tc>
                  <a:txBody>
                    <a:bodyPr/>
                    <a:lstStyle/>
                    <a:p>
                      <a:pPr algn="r"/>
                      <a:r>
                        <a:rPr lang="en-US" sz="1200">
                          <a:solidFill>
                            <a:schemeClr val="tx1"/>
                          </a:solidFill>
                        </a:rPr>
                        <a:t>As of</a:t>
                      </a:r>
                    </a:p>
                  </a:txBody>
                  <a:tcP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3/31/25</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3/31/24</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3/31/23</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3/31/22</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3534422311"/>
                  </a:ext>
                </a:extLst>
              </a:tr>
              <a:tr h="374309">
                <a:tc>
                  <a:txBody>
                    <a:bodyPr/>
                    <a:lstStyle/>
                    <a:p>
                      <a:r>
                        <a:rPr lang="en-US" sz="1200">
                          <a:solidFill>
                            <a:schemeClr val="tx1"/>
                          </a:solidFill>
                        </a:rPr>
                        <a:t>Aircraft JV Assets Under Management (net of dispositions)</a:t>
                      </a:r>
                      <a:endParaRPr lang="en-US"/>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$577M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$428M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$150M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$84M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306543837"/>
                  </a:ext>
                </a:extLst>
              </a:tr>
              <a:tr h="374309">
                <a:tc>
                  <a:txBody>
                    <a:bodyPr/>
                    <a:lstStyle/>
                    <a:p>
                      <a:r>
                        <a:rPr lang="en-US" sz="1200">
                          <a:solidFill>
                            <a:schemeClr val="tx1"/>
                          </a:solidFill>
                        </a:rPr>
                        <a:t>Aircraft JV Assets Purchased</a:t>
                      </a:r>
                      <a:endParaRPr lang="en-US" sz="1200"/>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a:solidFill>
                            <a:schemeClr val="tx1"/>
                          </a:solidFill>
                        </a:rPr>
                        <a:t>$632M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a:solidFill>
                            <a:schemeClr val="tx1"/>
                          </a:solidFill>
                        </a:rPr>
                        <a:t>$429M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a:solidFill>
                            <a:schemeClr val="tx1"/>
                          </a:solidFill>
                        </a:rPr>
                        <a:t>$150M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a:solidFill>
                            <a:schemeClr val="tx1"/>
                          </a:solidFill>
                        </a:rPr>
                        <a:t>$84M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78187463"/>
                  </a:ext>
                </a:extLst>
              </a:tr>
            </a:tbl>
          </a:graphicData>
        </a:graphic>
      </p:graphicFrame>
      <p:pic>
        <p:nvPicPr>
          <p:cNvPr id="5" name="Picture 4" descr="The wing of an airplane above clouds">
            <a:extLst>
              <a:ext uri="{FF2B5EF4-FFF2-40B4-BE49-F238E27FC236}">
                <a16:creationId xmlns:a16="http://schemas.microsoft.com/office/drawing/2014/main" id="{73F808CC-9363-717B-8330-802FE639832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5125250" y="1121428"/>
            <a:ext cx="4018750" cy="3068651"/>
          </a:xfrm>
          <a:prstGeom prst="rect">
            <a:avLst/>
          </a:prstGeom>
        </p:spPr>
      </p:pic>
    </p:spTree>
    <p:extLst>
      <p:ext uri="{BB962C8B-B14F-4D97-AF65-F5344CB8AC3E}">
        <p14:creationId xmlns:p14="http://schemas.microsoft.com/office/powerpoint/2010/main" val="2201429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7"/>
          <p:cNvSpPr txBox="1"/>
          <p:nvPr/>
        </p:nvSpPr>
        <p:spPr>
          <a:xfrm>
            <a:off x="196800" y="-6283"/>
            <a:ext cx="8750400" cy="561901"/>
          </a:xfrm>
          <a:prstGeom prst="rect">
            <a:avLst/>
          </a:prstGeom>
          <a:noFill/>
          <a:ln>
            <a:noFill/>
          </a:ln>
        </p:spPr>
        <p:txBody>
          <a:bodyPr spcFirstLastPara="1" wrap="square" lIns="91425" tIns="91425" rIns="91425" bIns="91425" anchor="ctr" anchorCtr="0">
            <a:noAutofit/>
          </a:bodyPr>
          <a:lstStyle/>
          <a:p>
            <a:pPr algn="ctr"/>
            <a:r>
              <a:rPr lang="en" sz="2400" b="1">
                <a:solidFill>
                  <a:schemeClr val="dk1"/>
                </a:solidFill>
              </a:rPr>
              <a:t>BCCM Advisors</a:t>
            </a:r>
            <a:endParaRPr sz="2400">
              <a:solidFill>
                <a:schemeClr val="dk1"/>
              </a:solidFill>
            </a:endParaRPr>
          </a:p>
        </p:txBody>
      </p:sp>
      <p:sp>
        <p:nvSpPr>
          <p:cNvPr id="287" name="Google Shape;287;p27"/>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19</a:t>
            </a:fld>
            <a:endParaRPr b="1">
              <a:solidFill>
                <a:srgbClr val="FFFFFF"/>
              </a:solidFill>
            </a:endParaRPr>
          </a:p>
        </p:txBody>
      </p:sp>
      <p:sp>
        <p:nvSpPr>
          <p:cNvPr id="290" name="Google Shape;290;p27"/>
          <p:cNvSpPr txBox="1"/>
          <p:nvPr/>
        </p:nvSpPr>
        <p:spPr>
          <a:xfrm>
            <a:off x="137505" y="2757990"/>
            <a:ext cx="4731523" cy="1675874"/>
          </a:xfrm>
          <a:prstGeom prst="rect">
            <a:avLst/>
          </a:prstGeom>
          <a:noFill/>
          <a:ln>
            <a:noFill/>
          </a:ln>
        </p:spPr>
        <p:txBody>
          <a:bodyPr spcFirstLastPara="1" wrap="square" lIns="91425" tIns="91425" rIns="91425" bIns="91425" anchor="t" anchorCtr="0">
            <a:noAutofit/>
          </a:bodyPr>
          <a:lstStyle/>
          <a:p>
            <a:pPr marL="457200" indent="-311150">
              <a:buClr>
                <a:schemeClr val="dk1"/>
              </a:buClr>
              <a:buSzPts val="1300"/>
              <a:buChar char="■"/>
            </a:pPr>
            <a:r>
              <a:rPr lang="en-US" sz="1200">
                <a:solidFill>
                  <a:schemeClr val="dk1"/>
                </a:solidFill>
              </a:rPr>
              <a:t>Air T‘s wholly-owned management company, BCCM Advisors, is the manager of a fund focused on growth “at-a-reasonable-price” US Equities, as well as a fund dedicated to equity compounders in Africa. BCCM also conducts ongoing research into new fund approaches.</a:t>
            </a:r>
          </a:p>
          <a:p>
            <a:pPr marL="457200" indent="-311150">
              <a:buClr>
                <a:schemeClr val="dk1"/>
              </a:buClr>
              <a:buSzPts val="1300"/>
              <a:buChar char="■"/>
            </a:pPr>
            <a:r>
              <a:rPr lang="en-US" sz="1200">
                <a:solidFill>
                  <a:schemeClr val="dk1"/>
                </a:solidFill>
                <a:highlight>
                  <a:srgbClr val="FFFFFF"/>
                </a:highlight>
              </a:rPr>
              <a:t>Through 03/31/25, BCCM has not generated cumulative positive cash flows since inception.</a:t>
            </a:r>
          </a:p>
        </p:txBody>
      </p:sp>
      <p:cxnSp>
        <p:nvCxnSpPr>
          <p:cNvPr id="291" name="Google Shape;291;p27"/>
          <p:cNvCxnSpPr>
            <a:cxnSpLocks/>
          </p:cNvCxnSpPr>
          <p:nvPr/>
        </p:nvCxnSpPr>
        <p:spPr>
          <a:xfrm>
            <a:off x="288153" y="1146103"/>
            <a:ext cx="0" cy="2830974"/>
          </a:xfrm>
          <a:prstGeom prst="straightConnector1">
            <a:avLst/>
          </a:prstGeom>
          <a:noFill/>
          <a:ln w="9525" cap="flat" cmpd="sng">
            <a:solidFill>
              <a:schemeClr val="dk2"/>
            </a:solidFill>
            <a:prstDash val="solid"/>
            <a:round/>
            <a:headEnd type="none" w="med" len="med"/>
            <a:tailEnd type="none" w="med" len="med"/>
          </a:ln>
        </p:spPr>
      </p:cxnSp>
      <p:pic>
        <p:nvPicPr>
          <p:cNvPr id="292" name="Google Shape;292;p27"/>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293" name="Google Shape;293;p27"/>
          <p:cNvPicPr preferRelativeResize="0"/>
          <p:nvPr/>
        </p:nvPicPr>
        <p:blipFill>
          <a:blip r:embed="rId4">
            <a:alphaModFix/>
          </a:blip>
          <a:stretch>
            <a:fillRect/>
          </a:stretch>
        </p:blipFill>
        <p:spPr>
          <a:xfrm>
            <a:off x="818217" y="4794500"/>
            <a:ext cx="2262669" cy="220500"/>
          </a:xfrm>
          <a:prstGeom prst="rect">
            <a:avLst/>
          </a:prstGeom>
          <a:noFill/>
          <a:ln>
            <a:noFill/>
          </a:ln>
        </p:spPr>
      </p:pic>
      <p:graphicFrame>
        <p:nvGraphicFramePr>
          <p:cNvPr id="3" name="Table 5">
            <a:extLst>
              <a:ext uri="{FF2B5EF4-FFF2-40B4-BE49-F238E27FC236}">
                <a16:creationId xmlns:a16="http://schemas.microsoft.com/office/drawing/2014/main" id="{7A864615-EB3A-FBA2-0791-3D98142DB6E2}"/>
              </a:ext>
            </a:extLst>
          </p:cNvPr>
          <p:cNvGraphicFramePr>
            <a:graphicFrameLocks noGrp="1"/>
          </p:cNvGraphicFramePr>
          <p:nvPr>
            <p:extLst>
              <p:ext uri="{D42A27DB-BD31-4B8C-83A1-F6EECF244321}">
                <p14:modId xmlns:p14="http://schemas.microsoft.com/office/powerpoint/2010/main" val="2911558020"/>
              </p:ext>
            </p:extLst>
          </p:nvPr>
        </p:nvGraphicFramePr>
        <p:xfrm>
          <a:off x="495940" y="1471111"/>
          <a:ext cx="4274972" cy="914400"/>
        </p:xfrm>
        <a:graphic>
          <a:graphicData uri="http://schemas.openxmlformats.org/drawingml/2006/table">
            <a:tbl>
              <a:tblPr firstRow="1" bandRow="1">
                <a:tableStyleId>{F5D0310B-A3D5-42B6-8176-09B71E9C7472}</a:tableStyleId>
              </a:tblPr>
              <a:tblGrid>
                <a:gridCol w="1260432">
                  <a:extLst>
                    <a:ext uri="{9D8B030D-6E8A-4147-A177-3AD203B41FA5}">
                      <a16:colId xmlns:a16="http://schemas.microsoft.com/office/drawing/2014/main" val="1798890516"/>
                    </a:ext>
                  </a:extLst>
                </a:gridCol>
                <a:gridCol w="801416">
                  <a:extLst>
                    <a:ext uri="{9D8B030D-6E8A-4147-A177-3AD203B41FA5}">
                      <a16:colId xmlns:a16="http://schemas.microsoft.com/office/drawing/2014/main" val="1150663597"/>
                    </a:ext>
                  </a:extLst>
                </a:gridCol>
                <a:gridCol w="737708">
                  <a:extLst>
                    <a:ext uri="{9D8B030D-6E8A-4147-A177-3AD203B41FA5}">
                      <a16:colId xmlns:a16="http://schemas.microsoft.com/office/drawing/2014/main" val="1210880761"/>
                    </a:ext>
                  </a:extLst>
                </a:gridCol>
                <a:gridCol w="737708">
                  <a:extLst>
                    <a:ext uri="{9D8B030D-6E8A-4147-A177-3AD203B41FA5}">
                      <a16:colId xmlns:a16="http://schemas.microsoft.com/office/drawing/2014/main" val="3482204521"/>
                    </a:ext>
                  </a:extLst>
                </a:gridCol>
                <a:gridCol w="737708">
                  <a:extLst>
                    <a:ext uri="{9D8B030D-6E8A-4147-A177-3AD203B41FA5}">
                      <a16:colId xmlns:a16="http://schemas.microsoft.com/office/drawing/2014/main" val="2096877207"/>
                    </a:ext>
                  </a:extLst>
                </a:gridCol>
              </a:tblGrid>
              <a:tr h="266015">
                <a:tc>
                  <a:txBody>
                    <a:bodyPr/>
                    <a:lstStyle/>
                    <a:p>
                      <a:r>
                        <a:rPr lang="en-US" sz="1200">
                          <a:solidFill>
                            <a:schemeClr val="tx1"/>
                          </a:solidFill>
                        </a:rPr>
                        <a:t>As of</a:t>
                      </a:r>
                    </a:p>
                  </a:txBody>
                  <a:tcP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3/31/25</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3/31/24</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3/31/23</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3/31/22</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3534422311"/>
                  </a:ext>
                </a:extLst>
              </a:tr>
              <a:tr h="374309">
                <a:tc>
                  <a:txBody>
                    <a:bodyPr/>
                    <a:lstStyle/>
                    <a:p>
                      <a:r>
                        <a:rPr lang="en-US" sz="1200">
                          <a:solidFill>
                            <a:schemeClr val="tx1"/>
                          </a:solidFill>
                        </a:rPr>
                        <a:t>BCCM Assets Under Management</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$26M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$37M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$33M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tc>
                  <a:txBody>
                    <a:bodyPr/>
                    <a:lstStyle/>
                    <a:p>
                      <a:pPr algn="ctr"/>
                      <a:r>
                        <a:rPr lang="en-US" sz="1200">
                          <a:solidFill>
                            <a:schemeClr val="tx1"/>
                          </a:solidFill>
                        </a:rPr>
                        <a:t>$43M</a:t>
                      </a:r>
                    </a:p>
                  </a:txBody>
                  <a:tcPr anchor="ctr">
                    <a:lnL w="12700" cap="flat" cmpd="sng" algn="ctr">
                      <a:solidFill>
                        <a:schemeClr val="bg2">
                          <a:lumMod val="40000"/>
                          <a:lumOff val="60000"/>
                        </a:schemeClr>
                      </a:solidFill>
                      <a:prstDash val="solid"/>
                      <a:round/>
                      <a:headEnd type="none" w="med" len="med"/>
                      <a:tailEnd type="none" w="med" len="med"/>
                    </a:lnL>
                    <a:lnR w="12700" cap="flat" cmpd="sng" algn="ctr">
                      <a:solidFill>
                        <a:schemeClr val="bg2">
                          <a:lumMod val="40000"/>
                          <a:lumOff val="60000"/>
                        </a:schemeClr>
                      </a:solidFill>
                      <a:prstDash val="solid"/>
                      <a:round/>
                      <a:headEnd type="none" w="med" len="med"/>
                      <a:tailEnd type="none" w="med" len="med"/>
                    </a:lnR>
                    <a:lnT w="12700" cap="flat" cmpd="sng" algn="ctr">
                      <a:solidFill>
                        <a:schemeClr val="bg2">
                          <a:lumMod val="40000"/>
                          <a:lumOff val="6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tcPr>
                </a:tc>
                <a:extLst>
                  <a:ext uri="{0D108BD9-81ED-4DB2-BD59-A6C34878D82A}">
                    <a16:rowId xmlns:a16="http://schemas.microsoft.com/office/drawing/2014/main" val="282264620"/>
                  </a:ext>
                </a:extLst>
              </a:tr>
            </a:tbl>
          </a:graphicData>
        </a:graphic>
      </p:graphicFrame>
      <p:pic>
        <p:nvPicPr>
          <p:cNvPr id="1026" name="Picture 2">
            <a:extLst>
              <a:ext uri="{FF2B5EF4-FFF2-40B4-BE49-F238E27FC236}">
                <a16:creationId xmlns:a16="http://schemas.microsoft.com/office/drawing/2014/main" id="{18DB60A1-EC0A-D6DE-463C-7C8B9F8F9372}"/>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4869028" y="1166422"/>
            <a:ext cx="4274972" cy="2810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430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p:nvPr/>
        </p:nvSpPr>
        <p:spPr>
          <a:xfrm>
            <a:off x="212750" y="103038"/>
            <a:ext cx="8417400" cy="3271392"/>
          </a:xfrm>
          <a:prstGeom prst="rect">
            <a:avLst/>
          </a:prstGeom>
          <a:noFill/>
          <a:ln>
            <a:noFill/>
          </a:ln>
        </p:spPr>
        <p:txBody>
          <a:bodyPr spcFirstLastPara="1" wrap="square" lIns="91425" tIns="91425" rIns="91425" bIns="91425" anchor="t" anchorCtr="0">
            <a:noAutofit/>
          </a:bodyPr>
          <a:lstStyle/>
          <a:p>
            <a:r>
              <a:rPr lang="en" sz="1100" dirty="0">
                <a:solidFill>
                  <a:schemeClr val="dk1"/>
                </a:solidFill>
              </a:rPr>
              <a:t>Statements in this document, which contain more than historical information, may be considered forward-looking statements (as such term is defined in the Private Securities Litigation Reform Act of 1995), which are subject to risks and uncertainties. Actual results may differ materially from those expressed in the forward-looking statements because of important potential risks and uncertainties, including, but not limited to,</a:t>
            </a:r>
            <a:r>
              <a:rPr lang="en-US" sz="1100" dirty="0">
                <a:solidFill>
                  <a:schemeClr val="dk1"/>
                </a:solidFill>
              </a:rPr>
              <a:t> economic and industry conditions in the Company’s markets, the risk that contracts with FedEx could be terminated or adversely modified, the risk that the number of aircraft operated for FedEx will be reduced, the risk that GGS customers will defer or reduce significant orders for deicing equipment, the impact of any terrorist activities on United States soil or abroad; the Company’s ability to manage its cost structure for operating expenses, or unanticipated capital requirements, and match them to shifting customer service requirements and production volume levels, the Company's ability to meet debt service covenants and to refinance existing debt obligations, the risk of injury or other damage arising from accidents involving the Company’s overnight air cargo operations, equipment or parts sold and/or services provided, market acceptance of the Company’s commercial and military equipment and services, competition from other providers of similar equipment and services, changes in government regulation and technology, changes in the value of marketable securities held as investments, mild winter weather conditions reducing the demand for deicing equipment, and market acceptance and operational success of the Company’s relatively new aircraft asset management business and related aircraft capital joint venture.</a:t>
            </a:r>
            <a:r>
              <a:rPr lang="en" sz="1100" dirty="0">
                <a:solidFill>
                  <a:schemeClr val="dk1"/>
                </a:solidFill>
              </a:rPr>
              <a:t> A forward-looking statement is neither a prediction nor a guarantee of future events or circumstances, and those future events or circumstances may not occur. The Company is under no obligation, and it expressly disclaims any obligation, to update or alter any forward-looking statements, whether as a result of new information, future events or otherwise. Potential investors should review the Company’s risk factors contained in its reports filed with the Securities and Exchange Commission, as well as the summary Risk Factors contained herein, prior to investing.</a:t>
            </a:r>
            <a:endParaRPr sz="1100" dirty="0">
              <a:solidFill>
                <a:schemeClr val="dk1"/>
              </a:solidFill>
            </a:endParaRPr>
          </a:p>
        </p:txBody>
      </p:sp>
      <p:sp>
        <p:nvSpPr>
          <p:cNvPr id="65" name="Google Shape;65;p14"/>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a:t>
            </a:fld>
            <a:endParaRPr b="1">
              <a:solidFill>
                <a:srgbClr val="FFFFFF"/>
              </a:solidFill>
            </a:endParaRPr>
          </a:p>
        </p:txBody>
      </p:sp>
      <p:sp>
        <p:nvSpPr>
          <p:cNvPr id="67" name="Google Shape;67;p14"/>
          <p:cNvSpPr/>
          <p:nvPr/>
        </p:nvSpPr>
        <p:spPr>
          <a:xfrm>
            <a:off x="-8930" y="3468192"/>
            <a:ext cx="9153600" cy="1280219"/>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txBox="1"/>
          <p:nvPr/>
        </p:nvSpPr>
        <p:spPr>
          <a:xfrm>
            <a:off x="0" y="3635397"/>
            <a:ext cx="9144000" cy="94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rPr>
              <a:t>SAFE HARBOR</a:t>
            </a:r>
            <a:endParaRPr sz="4800">
              <a:solidFill>
                <a:srgbClr val="FFFFFF"/>
              </a:solidFill>
            </a:endParaRPr>
          </a:p>
        </p:txBody>
      </p:sp>
      <p:pic>
        <p:nvPicPr>
          <p:cNvPr id="69" name="Google Shape;69;p14"/>
          <p:cNvPicPr preferRelativeResize="0"/>
          <p:nvPr/>
        </p:nvPicPr>
        <p:blipFill>
          <a:blip r:embed="rId3">
            <a:alphaModFix/>
          </a:blip>
          <a:stretch>
            <a:fillRect/>
          </a:stretch>
        </p:blipFill>
        <p:spPr>
          <a:xfrm>
            <a:off x="212750" y="4804377"/>
            <a:ext cx="566381" cy="2007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p:nvPr/>
        </p:nvSpPr>
        <p:spPr>
          <a:xfrm>
            <a:off x="4166125" y="1054700"/>
            <a:ext cx="4851875" cy="1517050"/>
          </a:xfrm>
          <a:prstGeom prst="rect">
            <a:avLst/>
          </a:prstGeom>
          <a:noFill/>
          <a:ln>
            <a:noFill/>
          </a:ln>
        </p:spPr>
        <p:txBody>
          <a:bodyPr spcFirstLastPara="1" wrap="square" lIns="91425" tIns="91425" rIns="91425" bIns="91425" anchor="t" anchorCtr="0">
            <a:noAutofit/>
          </a:bodyPr>
          <a:lstStyle/>
          <a:p>
            <a:pPr marL="457200" indent="-304800">
              <a:buClr>
                <a:schemeClr val="dk1"/>
              </a:buClr>
              <a:buSzPts val="1200"/>
              <a:buChar char="■"/>
            </a:pPr>
            <a:endParaRPr lang="en-US" sz="1100">
              <a:solidFill>
                <a:schemeClr val="tx1"/>
              </a:solidFill>
              <a:highlight>
                <a:srgbClr val="FFFF00"/>
              </a:highlight>
            </a:endParaRPr>
          </a:p>
        </p:txBody>
      </p:sp>
      <p:sp>
        <p:nvSpPr>
          <p:cNvPr id="77" name="Google Shape;77;p15"/>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20</a:t>
            </a:fld>
            <a:endParaRPr b="1">
              <a:solidFill>
                <a:srgbClr val="FFFFFF"/>
              </a:solidFill>
            </a:endParaRPr>
          </a:p>
        </p:txBody>
      </p:sp>
      <p:sp>
        <p:nvSpPr>
          <p:cNvPr id="83" name="Google Shape;83;p15"/>
          <p:cNvSpPr/>
          <p:nvPr/>
        </p:nvSpPr>
        <p:spPr>
          <a:xfrm>
            <a:off x="0" y="0"/>
            <a:ext cx="40083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txBox="1"/>
          <p:nvPr/>
        </p:nvSpPr>
        <p:spPr>
          <a:xfrm>
            <a:off x="9600" y="1538275"/>
            <a:ext cx="3998700" cy="173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FFFFFF"/>
                </a:solidFill>
              </a:rPr>
              <a:t>NEWS</a:t>
            </a:r>
            <a:endParaRPr sz="4800" b="1">
              <a:solidFill>
                <a:srgbClr val="FFFFFF"/>
              </a:solidFill>
            </a:endParaRPr>
          </a:p>
        </p:txBody>
      </p:sp>
      <p:pic>
        <p:nvPicPr>
          <p:cNvPr id="85" name="Google Shape;85;p15"/>
          <p:cNvPicPr preferRelativeResize="0"/>
          <p:nvPr/>
        </p:nvPicPr>
        <p:blipFill>
          <a:blip r:embed="rId3">
            <a:alphaModFix/>
          </a:blip>
          <a:stretch>
            <a:fillRect/>
          </a:stretch>
        </p:blipFill>
        <p:spPr>
          <a:xfrm>
            <a:off x="7907458" y="132277"/>
            <a:ext cx="1110542" cy="393599"/>
          </a:xfrm>
          <a:prstGeom prst="rect">
            <a:avLst/>
          </a:prstGeom>
          <a:noFill/>
          <a:ln>
            <a:noFill/>
          </a:ln>
        </p:spPr>
      </p:pic>
      <p:sp>
        <p:nvSpPr>
          <p:cNvPr id="2" name="Google Shape;75;p15">
            <a:extLst>
              <a:ext uri="{FF2B5EF4-FFF2-40B4-BE49-F238E27FC236}">
                <a16:creationId xmlns:a16="http://schemas.microsoft.com/office/drawing/2014/main" id="{1BA79869-4C44-EA2E-3F85-D4FEC87C28D6}"/>
              </a:ext>
            </a:extLst>
          </p:cNvPr>
          <p:cNvSpPr/>
          <p:nvPr/>
        </p:nvSpPr>
        <p:spPr>
          <a:xfrm>
            <a:off x="4008300" y="610176"/>
            <a:ext cx="5135700" cy="393600"/>
          </a:xfrm>
          <a:prstGeom prst="rect">
            <a:avLst/>
          </a:prstGeom>
          <a:solidFill>
            <a:srgbClr val="991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79;p15">
            <a:extLst>
              <a:ext uri="{FF2B5EF4-FFF2-40B4-BE49-F238E27FC236}">
                <a16:creationId xmlns:a16="http://schemas.microsoft.com/office/drawing/2014/main" id="{C3CE15BA-433C-335B-3982-5C2544C82986}"/>
              </a:ext>
            </a:extLst>
          </p:cNvPr>
          <p:cNvSpPr txBox="1"/>
          <p:nvPr/>
        </p:nvSpPr>
        <p:spPr>
          <a:xfrm>
            <a:off x="4392944" y="608976"/>
            <a:ext cx="4625056" cy="39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a:solidFill>
                  <a:srgbClr val="FFFFFF"/>
                </a:solidFill>
              </a:rPr>
              <a:t>Alerus Credit Agreement</a:t>
            </a:r>
            <a:endParaRPr sz="1800" b="1">
              <a:solidFill>
                <a:srgbClr val="FFFFFF"/>
              </a:solidFill>
            </a:endParaRPr>
          </a:p>
        </p:txBody>
      </p:sp>
      <p:sp>
        <p:nvSpPr>
          <p:cNvPr id="4" name="Google Shape;76;p15">
            <a:extLst>
              <a:ext uri="{FF2B5EF4-FFF2-40B4-BE49-F238E27FC236}">
                <a16:creationId xmlns:a16="http://schemas.microsoft.com/office/drawing/2014/main" id="{3560E02A-5FED-7C8F-AD36-88C9D9C83077}"/>
              </a:ext>
            </a:extLst>
          </p:cNvPr>
          <p:cNvSpPr txBox="1"/>
          <p:nvPr/>
        </p:nvSpPr>
        <p:spPr>
          <a:xfrm>
            <a:off x="3921113" y="1074503"/>
            <a:ext cx="4851875" cy="1632472"/>
          </a:xfrm>
          <a:prstGeom prst="rect">
            <a:avLst/>
          </a:prstGeom>
          <a:noFill/>
          <a:ln>
            <a:noFill/>
          </a:ln>
        </p:spPr>
        <p:txBody>
          <a:bodyPr spcFirstLastPara="1" wrap="square" lIns="91425" tIns="91425" rIns="91425" bIns="91425" anchor="t" anchorCtr="0">
            <a:noAutofit/>
          </a:bodyPr>
          <a:lstStyle/>
          <a:p>
            <a:pPr marL="457200" lvl="0" indent="-304800">
              <a:buClr>
                <a:schemeClr val="dk1"/>
              </a:buClr>
              <a:buSzPts val="1200"/>
              <a:buFont typeface="Arial"/>
              <a:buChar char="■"/>
            </a:pPr>
            <a:r>
              <a:rPr lang="en-US" sz="1000">
                <a:solidFill>
                  <a:schemeClr val="tx1"/>
                </a:solidFill>
                <a:highlight>
                  <a:srgbClr val="FFFFFF"/>
                </a:highlight>
              </a:rPr>
              <a:t>On March 31, 2025, the Original Alerus Loan Parties under the Credit Agreement with Alerus entered into Amendment No. 3 to Credit Agreement with Alerus as well as a $3.0 million secured Overline Note and an Amended and Restated Revolving Credit Note in the amount of $14.0 million. The maturity date of the Overline Note is October 31, 2025 or such earlier date on which the Overline Note becomes due and payable. The Overline Note bears interest at the greater of 5.00% or one-month SOFR plus 2.00%. In connection with Amendment No. 3, </a:t>
            </a:r>
            <a:r>
              <a:rPr lang="en-US" sz="1000" err="1">
                <a:solidFill>
                  <a:schemeClr val="tx1"/>
                </a:solidFill>
                <a:highlight>
                  <a:srgbClr val="FFFFFF"/>
                </a:highlight>
              </a:rPr>
              <a:t>AirCo</a:t>
            </a:r>
            <a:r>
              <a:rPr lang="en-US" sz="1000">
                <a:solidFill>
                  <a:schemeClr val="tx1"/>
                </a:solidFill>
                <a:highlight>
                  <a:srgbClr val="FFFFFF"/>
                </a:highlight>
              </a:rPr>
              <a:t>, LLC, </a:t>
            </a:r>
            <a:r>
              <a:rPr lang="en-US" sz="1000" err="1">
                <a:solidFill>
                  <a:schemeClr val="tx1"/>
                </a:solidFill>
                <a:highlight>
                  <a:srgbClr val="FFFFFF"/>
                </a:highlight>
              </a:rPr>
              <a:t>AirCo</a:t>
            </a:r>
            <a:r>
              <a:rPr lang="en-US" sz="1000">
                <a:solidFill>
                  <a:schemeClr val="tx1"/>
                </a:solidFill>
                <a:highlight>
                  <a:srgbClr val="FFFFFF"/>
                </a:highlight>
              </a:rPr>
              <a:t> 2, LLC, </a:t>
            </a:r>
            <a:r>
              <a:rPr lang="en-US" sz="1000" err="1">
                <a:solidFill>
                  <a:schemeClr val="tx1"/>
                </a:solidFill>
                <a:highlight>
                  <a:srgbClr val="FFFFFF"/>
                </a:highlight>
              </a:rPr>
              <a:t>AirCo</a:t>
            </a:r>
            <a:r>
              <a:rPr lang="en-US" sz="1000">
                <a:solidFill>
                  <a:schemeClr val="tx1"/>
                </a:solidFill>
                <a:highlight>
                  <a:srgbClr val="FFFFFF"/>
                </a:highlight>
              </a:rPr>
              <a:t> Services, LLC, and Stratus </a:t>
            </a:r>
            <a:r>
              <a:rPr lang="en-US" sz="1000" err="1">
                <a:solidFill>
                  <a:schemeClr val="tx1"/>
                </a:solidFill>
                <a:highlight>
                  <a:srgbClr val="FFFFFF"/>
                </a:highlight>
              </a:rPr>
              <a:t>AeroPartners</a:t>
            </a:r>
            <a:r>
              <a:rPr lang="en-US" sz="1000">
                <a:solidFill>
                  <a:schemeClr val="tx1"/>
                </a:solidFill>
                <a:highlight>
                  <a:srgbClr val="FFFFFF"/>
                </a:highlight>
              </a:rPr>
              <a:t>, LLC were released as co-borrowers from the New Credit Agreement (including the Overline Note). As a result, only </a:t>
            </a:r>
            <a:r>
              <a:rPr lang="en-US" sz="1000" err="1">
                <a:solidFill>
                  <a:schemeClr val="tx1"/>
                </a:solidFill>
                <a:highlight>
                  <a:srgbClr val="FFFFFF"/>
                </a:highlight>
              </a:rPr>
              <a:t>Air'Zona</a:t>
            </a:r>
            <a:r>
              <a:rPr lang="en-US" sz="1000">
                <a:solidFill>
                  <a:schemeClr val="tx1"/>
                </a:solidFill>
                <a:highlight>
                  <a:srgbClr val="FFFFFF"/>
                </a:highlight>
              </a:rPr>
              <a:t>, CSA, GGS, MAC, WASI, Worthington, Jet Yard and Jet Yard Solutions remain as entities related to the Alerus note (the "Alerus Loan Parties")</a:t>
            </a:r>
          </a:p>
          <a:p>
            <a:pPr marL="457200" indent="-304800">
              <a:buClr>
                <a:schemeClr val="dk1"/>
              </a:buClr>
              <a:buSzPts val="1200"/>
              <a:buChar char="■"/>
            </a:pPr>
            <a:endParaRPr lang="en-US" sz="1100">
              <a:solidFill>
                <a:schemeClr val="tx1"/>
              </a:solidFill>
              <a:highlight>
                <a:srgbClr val="FFFF00"/>
              </a:highlight>
            </a:endParaRPr>
          </a:p>
        </p:txBody>
      </p:sp>
      <p:sp>
        <p:nvSpPr>
          <p:cNvPr id="5" name="Google Shape;75;p15">
            <a:extLst>
              <a:ext uri="{FF2B5EF4-FFF2-40B4-BE49-F238E27FC236}">
                <a16:creationId xmlns:a16="http://schemas.microsoft.com/office/drawing/2014/main" id="{C52E3DF3-7026-8B6F-8608-7D6B85F306C8}"/>
              </a:ext>
            </a:extLst>
          </p:cNvPr>
          <p:cNvSpPr/>
          <p:nvPr/>
        </p:nvSpPr>
        <p:spPr>
          <a:xfrm>
            <a:off x="4008300" y="3325737"/>
            <a:ext cx="5135700" cy="393600"/>
          </a:xfrm>
          <a:prstGeom prst="rect">
            <a:avLst/>
          </a:prstGeom>
          <a:solidFill>
            <a:srgbClr val="991A31"/>
          </a:solidFill>
          <a:ln>
            <a:noFill/>
          </a:ln>
        </p:spPr>
        <p:txBody>
          <a:bodyPr spcFirstLastPara="1" wrap="square" lIns="91425" tIns="91425" rIns="91425" bIns="91425" anchor="ctr" anchorCtr="0">
            <a:noAutofit/>
          </a:bodyPr>
          <a:lstStyle/>
          <a:p>
            <a:pPr lvl="2">
              <a:lnSpc>
                <a:spcPct val="115000"/>
              </a:lnSpc>
            </a:pPr>
            <a:r>
              <a:rPr lang="en-US" sz="1800" b="1">
                <a:solidFill>
                  <a:srgbClr val="FFFFFF"/>
                </a:solidFill>
              </a:rPr>
              <a:t>      Runway Aero Advisors</a:t>
            </a:r>
            <a:endParaRPr sz="1800" b="1">
              <a:solidFill>
                <a:srgbClr val="FFFFFF"/>
              </a:solidFill>
            </a:endParaRPr>
          </a:p>
        </p:txBody>
      </p:sp>
      <p:sp>
        <p:nvSpPr>
          <p:cNvPr id="9" name="TextBox 8">
            <a:extLst>
              <a:ext uri="{FF2B5EF4-FFF2-40B4-BE49-F238E27FC236}">
                <a16:creationId xmlns:a16="http://schemas.microsoft.com/office/drawing/2014/main" id="{FCCDBD78-3ADF-B5F3-6E79-851E5DC5DD60}"/>
              </a:ext>
            </a:extLst>
          </p:cNvPr>
          <p:cNvSpPr txBox="1"/>
          <p:nvPr/>
        </p:nvSpPr>
        <p:spPr>
          <a:xfrm>
            <a:off x="3921113" y="3859345"/>
            <a:ext cx="4764688" cy="861774"/>
          </a:xfrm>
          <a:prstGeom prst="rect">
            <a:avLst/>
          </a:prstGeom>
          <a:noFill/>
        </p:spPr>
        <p:txBody>
          <a:bodyPr wrap="square">
            <a:spAutoFit/>
          </a:bodyPr>
          <a:lstStyle/>
          <a:p>
            <a:pPr marL="457200" lvl="0" indent="-304800">
              <a:buClr>
                <a:schemeClr val="dk1"/>
              </a:buClr>
              <a:buSzPts val="1200"/>
              <a:buFont typeface="Arial"/>
              <a:buChar char="■"/>
            </a:pPr>
            <a:r>
              <a:rPr lang="en-US" sz="1000">
                <a:solidFill>
                  <a:schemeClr val="tx1"/>
                </a:solidFill>
                <a:highlight>
                  <a:srgbClr val="FFFFFF"/>
                </a:highlight>
              </a:rPr>
              <a:t>On January 9</a:t>
            </a:r>
            <a:r>
              <a:rPr lang="en-US" sz="1000" baseline="30000">
                <a:solidFill>
                  <a:schemeClr val="tx1"/>
                </a:solidFill>
                <a:highlight>
                  <a:srgbClr val="FFFFFF"/>
                </a:highlight>
              </a:rPr>
              <a:t>th</a:t>
            </a:r>
            <a:r>
              <a:rPr lang="en-US" sz="1000">
                <a:solidFill>
                  <a:schemeClr val="tx1"/>
                </a:solidFill>
                <a:highlight>
                  <a:srgbClr val="FFFFFF"/>
                </a:highlight>
              </a:rPr>
              <a:t>, 2025, </a:t>
            </a:r>
            <a:r>
              <a:rPr lang="en-US" sz="1000" err="1">
                <a:solidFill>
                  <a:schemeClr val="tx1"/>
                </a:solidFill>
                <a:highlight>
                  <a:srgbClr val="FFFFFF"/>
                </a:highlight>
              </a:rPr>
              <a:t>AirT</a:t>
            </a:r>
            <a:r>
              <a:rPr lang="en-US" sz="1000">
                <a:solidFill>
                  <a:schemeClr val="tx1"/>
                </a:solidFill>
                <a:highlight>
                  <a:srgbClr val="FFFFFF"/>
                </a:highlight>
              </a:rPr>
              <a:t>, Inc. announced the launch of a new business, Runway Aero Advisors LLC (“Runway”). Runway will advise companies as they raise debt and equity capital. Runway will be led by Steve </a:t>
            </a:r>
            <a:r>
              <a:rPr lang="en-US" sz="1000" err="1">
                <a:solidFill>
                  <a:schemeClr val="tx1"/>
                </a:solidFill>
                <a:highlight>
                  <a:srgbClr val="FFFFFF"/>
                </a:highlight>
              </a:rPr>
              <a:t>Welo</a:t>
            </a:r>
            <a:r>
              <a:rPr lang="en-US" sz="1000">
                <a:solidFill>
                  <a:schemeClr val="tx1"/>
                </a:solidFill>
                <a:highlight>
                  <a:srgbClr val="FFFFFF"/>
                </a:highlight>
              </a:rPr>
              <a:t>, who joined Air T in September 2024. Steve will continue to help Air T raise capital for its existing businesses, including Crestone Air Partners.</a:t>
            </a:r>
          </a:p>
        </p:txBody>
      </p:sp>
    </p:spTree>
    <p:extLst>
      <p:ext uri="{BB962C8B-B14F-4D97-AF65-F5344CB8AC3E}">
        <p14:creationId xmlns:p14="http://schemas.microsoft.com/office/powerpoint/2010/main" val="195392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1"/>
          <p:cNvSpPr/>
          <p:nvPr/>
        </p:nvSpPr>
        <p:spPr>
          <a:xfrm>
            <a:off x="0" y="154525"/>
            <a:ext cx="32490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txBox="1"/>
          <p:nvPr/>
        </p:nvSpPr>
        <p:spPr>
          <a:xfrm>
            <a:off x="95820" y="66375"/>
            <a:ext cx="29862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FINANCIAL HIGHLIGHTS</a:t>
            </a:r>
            <a:endParaRPr b="1">
              <a:solidFill>
                <a:srgbClr val="FFFFFF"/>
              </a:solidFill>
            </a:endParaRPr>
          </a:p>
        </p:txBody>
      </p:sp>
      <p:sp>
        <p:nvSpPr>
          <p:cNvPr id="347" name="Google Shape;347;p31"/>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txBox="1"/>
          <p:nvPr/>
        </p:nvSpPr>
        <p:spPr>
          <a:xfrm>
            <a:off x="98700" y="498927"/>
            <a:ext cx="8946600" cy="94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highlight>
                  <a:srgbClr val="FFFFFF"/>
                </a:highlight>
              </a:rPr>
              <a:t>Over the </a:t>
            </a:r>
            <a:r>
              <a:rPr lang="en" sz="2400" b="1">
                <a:solidFill>
                  <a:schemeClr val="dk1"/>
                </a:solidFill>
              </a:rPr>
              <a:t>last eleven years</a:t>
            </a:r>
            <a:r>
              <a:rPr lang="en" sz="2400" b="1">
                <a:solidFill>
                  <a:schemeClr val="dk1"/>
                </a:solidFill>
                <a:highlight>
                  <a:srgbClr val="FFFFFF"/>
                </a:highlight>
              </a:rPr>
              <a:t>, </a:t>
            </a:r>
            <a:r>
              <a:rPr lang="en-US" sz="2400" b="1">
                <a:solidFill>
                  <a:schemeClr val="dk1"/>
                </a:solidFill>
                <a:highlight>
                  <a:srgbClr val="FFFFFF"/>
                </a:highlight>
              </a:rPr>
              <a:t>r</a:t>
            </a:r>
            <a:r>
              <a:rPr lang="en" sz="2400" b="1">
                <a:solidFill>
                  <a:schemeClr val="dk1"/>
                </a:solidFill>
                <a:highlight>
                  <a:srgbClr val="FFFFFF"/>
                </a:highlight>
              </a:rPr>
              <a:t>evenue has </a:t>
            </a:r>
            <a:r>
              <a:rPr lang="en-US" sz="2400" b="1">
                <a:solidFill>
                  <a:schemeClr val="dk1"/>
                </a:solidFill>
              </a:rPr>
              <a:t>increased </a:t>
            </a:r>
            <a:r>
              <a:rPr lang="en" sz="2400" b="1">
                <a:solidFill>
                  <a:schemeClr val="tx1"/>
                </a:solidFill>
              </a:rPr>
              <a:t>244% </a:t>
            </a:r>
            <a:r>
              <a:rPr lang="en" sz="2400" b="1">
                <a:solidFill>
                  <a:schemeClr val="dk1"/>
                </a:solidFill>
              </a:rPr>
              <a:t>and is more diversified.</a:t>
            </a:r>
            <a:endParaRPr sz="2400">
              <a:solidFill>
                <a:srgbClr val="595959"/>
              </a:solidFill>
            </a:endParaRPr>
          </a:p>
        </p:txBody>
      </p:sp>
      <p:sp>
        <p:nvSpPr>
          <p:cNvPr id="349" name="Google Shape;349;p31"/>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21</a:t>
            </a:fld>
            <a:endParaRPr b="1">
              <a:solidFill>
                <a:srgbClr val="FFFFFF"/>
              </a:solidFill>
            </a:endParaRPr>
          </a:p>
        </p:txBody>
      </p:sp>
      <p:pic>
        <p:nvPicPr>
          <p:cNvPr id="359" name="Google Shape;359;p31"/>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360" name="Google Shape;360;p31"/>
          <p:cNvPicPr preferRelativeResize="0"/>
          <p:nvPr/>
        </p:nvPicPr>
        <p:blipFill>
          <a:blip r:embed="rId4">
            <a:alphaModFix/>
          </a:blip>
          <a:stretch>
            <a:fillRect/>
          </a:stretch>
        </p:blipFill>
        <p:spPr>
          <a:xfrm>
            <a:off x="818217" y="4794500"/>
            <a:ext cx="2262669" cy="220500"/>
          </a:xfrm>
          <a:prstGeom prst="rect">
            <a:avLst/>
          </a:prstGeom>
          <a:noFill/>
          <a:ln>
            <a:noFill/>
          </a:ln>
        </p:spPr>
      </p:pic>
      <p:sp>
        <p:nvSpPr>
          <p:cNvPr id="361" name="Google Shape;361;p31"/>
          <p:cNvSpPr txBox="1"/>
          <p:nvPr/>
        </p:nvSpPr>
        <p:spPr>
          <a:xfrm>
            <a:off x="5266430" y="2559012"/>
            <a:ext cx="2649000" cy="515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200">
                <a:solidFill>
                  <a:schemeClr val="dk1"/>
                </a:solidFill>
              </a:rPr>
              <a:t>     </a:t>
            </a:r>
            <a:endParaRPr sz="1200">
              <a:solidFill>
                <a:schemeClr val="dk1"/>
              </a:solidFill>
            </a:endParaRPr>
          </a:p>
        </p:txBody>
      </p:sp>
      <p:sp>
        <p:nvSpPr>
          <p:cNvPr id="3" name="TextBox 2">
            <a:extLst>
              <a:ext uri="{FF2B5EF4-FFF2-40B4-BE49-F238E27FC236}">
                <a16:creationId xmlns:a16="http://schemas.microsoft.com/office/drawing/2014/main" id="{26718324-4873-44FB-8F8C-63267BE23D66}"/>
              </a:ext>
            </a:extLst>
          </p:cNvPr>
          <p:cNvSpPr txBox="1"/>
          <p:nvPr/>
        </p:nvSpPr>
        <p:spPr>
          <a:xfrm>
            <a:off x="3730393" y="4792251"/>
            <a:ext cx="5200857" cy="246221"/>
          </a:xfrm>
          <a:prstGeom prst="rect">
            <a:avLst/>
          </a:prstGeom>
          <a:noFill/>
        </p:spPr>
        <p:txBody>
          <a:bodyPr wrap="square" lIns="91440" tIns="45720" rIns="91440" bIns="45720" rtlCol="0" anchor="t">
            <a:spAutoFit/>
          </a:bodyPr>
          <a:lstStyle/>
          <a:p>
            <a:r>
              <a:rPr lang="en-US" sz="1000">
                <a:solidFill>
                  <a:schemeClr val="tx1"/>
                </a:solidFill>
              </a:rPr>
              <a:t>*Excludes revenue in FY25 earned outside of our four core segments. </a:t>
            </a:r>
          </a:p>
        </p:txBody>
      </p:sp>
      <p:graphicFrame>
        <p:nvGraphicFramePr>
          <p:cNvPr id="16" name="Chart 15">
            <a:extLst>
              <a:ext uri="{FF2B5EF4-FFF2-40B4-BE49-F238E27FC236}">
                <a16:creationId xmlns:a16="http://schemas.microsoft.com/office/drawing/2014/main" id="{B90F967D-47F2-44DA-BA79-AA5474F3B6E0}"/>
              </a:ext>
            </a:extLst>
          </p:cNvPr>
          <p:cNvGraphicFramePr>
            <a:graphicFrameLocks/>
          </p:cNvGraphicFramePr>
          <p:nvPr>
            <p:extLst>
              <p:ext uri="{D42A27DB-BD31-4B8C-83A1-F6EECF244321}">
                <p14:modId xmlns:p14="http://schemas.microsoft.com/office/powerpoint/2010/main" val="3783343143"/>
              </p:ext>
            </p:extLst>
          </p:nvPr>
        </p:nvGraphicFramePr>
        <p:xfrm>
          <a:off x="1624500" y="1441527"/>
          <a:ext cx="5424130" cy="3163793"/>
        </p:xfrm>
        <a:graphic>
          <a:graphicData uri="http://schemas.openxmlformats.org/drawingml/2006/chart">
            <c:chart xmlns:c="http://schemas.openxmlformats.org/drawingml/2006/chart" xmlns:r="http://schemas.openxmlformats.org/officeDocument/2006/relationships" r:id="rId5"/>
          </a:graphicData>
        </a:graphic>
      </p:graphicFrame>
      <p:sp>
        <p:nvSpPr>
          <p:cNvPr id="17" name="Arrow: Up 16">
            <a:extLst>
              <a:ext uri="{FF2B5EF4-FFF2-40B4-BE49-F238E27FC236}">
                <a16:creationId xmlns:a16="http://schemas.microsoft.com/office/drawing/2014/main" id="{5B74AB6A-15F4-6D86-06FD-08C6EFB31A3F}"/>
              </a:ext>
            </a:extLst>
          </p:cNvPr>
          <p:cNvSpPr/>
          <p:nvPr/>
        </p:nvSpPr>
        <p:spPr>
          <a:xfrm rot="2860029">
            <a:off x="2767229" y="2464766"/>
            <a:ext cx="270344" cy="659958"/>
          </a:xfrm>
          <a:prstGeom prs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F246E47-6B5D-CDD3-F6B4-CA142A6A3D2B}"/>
              </a:ext>
            </a:extLst>
          </p:cNvPr>
          <p:cNvSpPr txBox="1"/>
          <p:nvPr/>
        </p:nvSpPr>
        <p:spPr>
          <a:xfrm>
            <a:off x="1873950" y="3687215"/>
            <a:ext cx="442839" cy="246221"/>
          </a:xfrm>
          <a:prstGeom prst="rect">
            <a:avLst/>
          </a:prstGeom>
          <a:noFill/>
        </p:spPr>
        <p:txBody>
          <a:bodyPr wrap="square" rtlCol="0">
            <a:spAutoFit/>
          </a:bodyPr>
          <a:lstStyle/>
          <a:p>
            <a:r>
              <a:rPr lang="en-US" sz="1000"/>
              <a:t>62%</a:t>
            </a:r>
          </a:p>
        </p:txBody>
      </p:sp>
      <p:sp>
        <p:nvSpPr>
          <p:cNvPr id="20" name="TextBox 19">
            <a:extLst>
              <a:ext uri="{FF2B5EF4-FFF2-40B4-BE49-F238E27FC236}">
                <a16:creationId xmlns:a16="http://schemas.microsoft.com/office/drawing/2014/main" id="{F113B786-46D5-610A-2EB7-909859AC8474}"/>
              </a:ext>
            </a:extLst>
          </p:cNvPr>
          <p:cNvSpPr txBox="1"/>
          <p:nvPr/>
        </p:nvSpPr>
        <p:spPr>
          <a:xfrm>
            <a:off x="1873949" y="3999505"/>
            <a:ext cx="442839" cy="246221"/>
          </a:xfrm>
          <a:prstGeom prst="rect">
            <a:avLst/>
          </a:prstGeom>
          <a:noFill/>
        </p:spPr>
        <p:txBody>
          <a:bodyPr wrap="square" rtlCol="0">
            <a:spAutoFit/>
          </a:bodyPr>
          <a:lstStyle/>
          <a:p>
            <a:r>
              <a:rPr lang="en-US" sz="1000"/>
              <a:t>38%</a:t>
            </a:r>
          </a:p>
        </p:txBody>
      </p:sp>
      <p:sp>
        <p:nvSpPr>
          <p:cNvPr id="21" name="TextBox 20">
            <a:extLst>
              <a:ext uri="{FF2B5EF4-FFF2-40B4-BE49-F238E27FC236}">
                <a16:creationId xmlns:a16="http://schemas.microsoft.com/office/drawing/2014/main" id="{5AE76272-AA5B-3AC9-4E64-363E74F06519}"/>
              </a:ext>
            </a:extLst>
          </p:cNvPr>
          <p:cNvSpPr txBox="1"/>
          <p:nvPr/>
        </p:nvSpPr>
        <p:spPr>
          <a:xfrm>
            <a:off x="3508973" y="3933436"/>
            <a:ext cx="442839" cy="246221"/>
          </a:xfrm>
          <a:prstGeom prst="rect">
            <a:avLst/>
          </a:prstGeom>
          <a:noFill/>
        </p:spPr>
        <p:txBody>
          <a:bodyPr wrap="square" rtlCol="0">
            <a:spAutoFit/>
          </a:bodyPr>
          <a:lstStyle/>
          <a:p>
            <a:r>
              <a:rPr lang="en-US" sz="1000"/>
              <a:t>13%</a:t>
            </a:r>
          </a:p>
        </p:txBody>
      </p:sp>
      <p:sp>
        <p:nvSpPr>
          <p:cNvPr id="22" name="TextBox 21">
            <a:extLst>
              <a:ext uri="{FF2B5EF4-FFF2-40B4-BE49-F238E27FC236}">
                <a16:creationId xmlns:a16="http://schemas.microsoft.com/office/drawing/2014/main" id="{1E438E1B-7F76-5935-07F5-30B36AC6603A}"/>
              </a:ext>
            </a:extLst>
          </p:cNvPr>
          <p:cNvSpPr txBox="1"/>
          <p:nvPr/>
        </p:nvSpPr>
        <p:spPr>
          <a:xfrm>
            <a:off x="3508973" y="3325835"/>
            <a:ext cx="442839" cy="246221"/>
          </a:xfrm>
          <a:prstGeom prst="rect">
            <a:avLst/>
          </a:prstGeom>
          <a:noFill/>
        </p:spPr>
        <p:txBody>
          <a:bodyPr wrap="square" rtlCol="0">
            <a:spAutoFit/>
          </a:bodyPr>
          <a:lstStyle/>
          <a:p>
            <a:r>
              <a:rPr lang="en-US" sz="1000"/>
              <a:t>43%</a:t>
            </a:r>
          </a:p>
        </p:txBody>
      </p:sp>
      <p:sp>
        <p:nvSpPr>
          <p:cNvPr id="23" name="TextBox 22">
            <a:extLst>
              <a:ext uri="{FF2B5EF4-FFF2-40B4-BE49-F238E27FC236}">
                <a16:creationId xmlns:a16="http://schemas.microsoft.com/office/drawing/2014/main" id="{477DC85A-BD2C-0B09-11E7-CD3396D0A2A7}"/>
              </a:ext>
            </a:extLst>
          </p:cNvPr>
          <p:cNvSpPr txBox="1"/>
          <p:nvPr/>
        </p:nvSpPr>
        <p:spPr>
          <a:xfrm>
            <a:off x="3508973" y="2461651"/>
            <a:ext cx="442839" cy="246221"/>
          </a:xfrm>
          <a:prstGeom prst="rect">
            <a:avLst/>
          </a:prstGeom>
          <a:noFill/>
        </p:spPr>
        <p:txBody>
          <a:bodyPr wrap="square" rtlCol="0">
            <a:spAutoFit/>
          </a:bodyPr>
          <a:lstStyle/>
          <a:p>
            <a:r>
              <a:rPr lang="en-US" sz="1000"/>
              <a:t>41%</a:t>
            </a:r>
          </a:p>
        </p:txBody>
      </p:sp>
      <p:sp>
        <p:nvSpPr>
          <p:cNvPr id="24" name="TextBox 23">
            <a:extLst>
              <a:ext uri="{FF2B5EF4-FFF2-40B4-BE49-F238E27FC236}">
                <a16:creationId xmlns:a16="http://schemas.microsoft.com/office/drawing/2014/main" id="{A16E1BD4-10B9-2C8D-B6A6-CF4A1E728B42}"/>
              </a:ext>
            </a:extLst>
          </p:cNvPr>
          <p:cNvSpPr txBox="1"/>
          <p:nvPr/>
        </p:nvSpPr>
        <p:spPr>
          <a:xfrm>
            <a:off x="3539616" y="1936379"/>
            <a:ext cx="500932" cy="246221"/>
          </a:xfrm>
          <a:prstGeom prst="rect">
            <a:avLst/>
          </a:prstGeom>
          <a:noFill/>
        </p:spPr>
        <p:txBody>
          <a:bodyPr wrap="square" rtlCol="0">
            <a:spAutoFit/>
          </a:bodyPr>
          <a:lstStyle/>
          <a:p>
            <a:r>
              <a:rPr lang="en-US" sz="1000"/>
              <a:t>3%</a:t>
            </a:r>
          </a:p>
        </p:txBody>
      </p:sp>
      <p:sp>
        <p:nvSpPr>
          <p:cNvPr id="25" name="TextBox 24">
            <a:extLst>
              <a:ext uri="{FF2B5EF4-FFF2-40B4-BE49-F238E27FC236}">
                <a16:creationId xmlns:a16="http://schemas.microsoft.com/office/drawing/2014/main" id="{CE85AAE9-BD5F-54F1-F1BF-FD6D115FBB88}"/>
              </a:ext>
            </a:extLst>
          </p:cNvPr>
          <p:cNvSpPr txBox="1"/>
          <p:nvPr/>
        </p:nvSpPr>
        <p:spPr>
          <a:xfrm>
            <a:off x="2898542" y="2877903"/>
            <a:ext cx="593389" cy="246221"/>
          </a:xfrm>
          <a:prstGeom prst="rect">
            <a:avLst/>
          </a:prstGeom>
          <a:noFill/>
        </p:spPr>
        <p:txBody>
          <a:bodyPr wrap="square" rtlCol="0">
            <a:spAutoFit/>
          </a:bodyPr>
          <a:lstStyle/>
          <a:p>
            <a:r>
              <a:rPr lang="en-US" sz="1000"/>
              <a:t>+244%</a:t>
            </a:r>
          </a:p>
        </p:txBody>
      </p:sp>
      <p:sp>
        <p:nvSpPr>
          <p:cNvPr id="26" name="Oval 25">
            <a:extLst>
              <a:ext uri="{FF2B5EF4-FFF2-40B4-BE49-F238E27FC236}">
                <a16:creationId xmlns:a16="http://schemas.microsoft.com/office/drawing/2014/main" id="{B31D51A2-6556-7F0B-3CDA-B5BAAF0640FC}"/>
              </a:ext>
            </a:extLst>
          </p:cNvPr>
          <p:cNvSpPr/>
          <p:nvPr/>
        </p:nvSpPr>
        <p:spPr>
          <a:xfrm>
            <a:off x="2957006" y="2877903"/>
            <a:ext cx="476787" cy="246221"/>
          </a:xfrm>
          <a:prstGeom prst="ellipse">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7" name="TextBox 26">
            <a:extLst>
              <a:ext uri="{FF2B5EF4-FFF2-40B4-BE49-F238E27FC236}">
                <a16:creationId xmlns:a16="http://schemas.microsoft.com/office/drawing/2014/main" id="{EAED3D61-55D4-002E-A7CC-961B9639759D}"/>
              </a:ext>
            </a:extLst>
          </p:cNvPr>
          <p:cNvSpPr txBox="1"/>
          <p:nvPr/>
        </p:nvSpPr>
        <p:spPr>
          <a:xfrm>
            <a:off x="1873949" y="1442731"/>
            <a:ext cx="1820848" cy="307777"/>
          </a:xfrm>
          <a:prstGeom prst="rect">
            <a:avLst/>
          </a:prstGeom>
          <a:noFill/>
        </p:spPr>
        <p:txBody>
          <a:bodyPr wrap="square" rtlCol="0">
            <a:spAutoFit/>
          </a:bodyPr>
          <a:lstStyle/>
          <a:p>
            <a:r>
              <a:rPr lang="en-US" b="1"/>
              <a:t>REVENUE</a:t>
            </a:r>
          </a:p>
        </p:txBody>
      </p:sp>
      <p:sp>
        <p:nvSpPr>
          <p:cNvPr id="28" name="TextBox 27">
            <a:extLst>
              <a:ext uri="{FF2B5EF4-FFF2-40B4-BE49-F238E27FC236}">
                <a16:creationId xmlns:a16="http://schemas.microsoft.com/office/drawing/2014/main" id="{A98B72EE-143B-7831-F533-B998C1299126}"/>
              </a:ext>
            </a:extLst>
          </p:cNvPr>
          <p:cNvSpPr txBox="1"/>
          <p:nvPr/>
        </p:nvSpPr>
        <p:spPr>
          <a:xfrm>
            <a:off x="2287074" y="3325835"/>
            <a:ext cx="669932" cy="307777"/>
          </a:xfrm>
          <a:prstGeom prst="rect">
            <a:avLst/>
          </a:prstGeom>
          <a:noFill/>
        </p:spPr>
        <p:txBody>
          <a:bodyPr wrap="square" rtlCol="0">
            <a:spAutoFit/>
          </a:bodyPr>
          <a:lstStyle/>
          <a:p>
            <a:r>
              <a:rPr lang="en-US"/>
              <a:t>$84M</a:t>
            </a:r>
          </a:p>
        </p:txBody>
      </p:sp>
      <p:sp>
        <p:nvSpPr>
          <p:cNvPr id="29" name="TextBox 28">
            <a:extLst>
              <a:ext uri="{FF2B5EF4-FFF2-40B4-BE49-F238E27FC236}">
                <a16:creationId xmlns:a16="http://schemas.microsoft.com/office/drawing/2014/main" id="{F109ECA0-7838-91A0-264A-88BE6528E0BF}"/>
              </a:ext>
            </a:extLst>
          </p:cNvPr>
          <p:cNvSpPr txBox="1"/>
          <p:nvPr/>
        </p:nvSpPr>
        <p:spPr>
          <a:xfrm>
            <a:off x="3926829" y="1751712"/>
            <a:ext cx="945299" cy="307777"/>
          </a:xfrm>
          <a:prstGeom prst="rect">
            <a:avLst/>
          </a:prstGeom>
          <a:noFill/>
        </p:spPr>
        <p:txBody>
          <a:bodyPr wrap="square" rtlCol="0">
            <a:spAutoFit/>
          </a:bodyPr>
          <a:lstStyle/>
          <a:p>
            <a:r>
              <a:rPr lang="en-US"/>
              <a:t>$288M*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txBox="1"/>
          <p:nvPr/>
        </p:nvSpPr>
        <p:spPr>
          <a:xfrm>
            <a:off x="196150" y="175847"/>
            <a:ext cx="8750400" cy="71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tx1"/>
                </a:solidFill>
              </a:rPr>
              <a:t>Non-Operating Assets</a:t>
            </a:r>
          </a:p>
          <a:p>
            <a:pPr algn="ctr"/>
            <a:endParaRPr lang="en" sz="2400" b="1">
              <a:solidFill>
                <a:schemeClr val="tx1"/>
              </a:solidFill>
            </a:endParaRPr>
          </a:p>
        </p:txBody>
      </p:sp>
      <p:sp>
        <p:nvSpPr>
          <p:cNvPr id="322" name="Google Shape;322;p29"/>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22</a:t>
            </a:fld>
            <a:endParaRPr b="1">
              <a:solidFill>
                <a:srgbClr val="FFFFFF"/>
              </a:solidFill>
            </a:endParaRPr>
          </a:p>
        </p:txBody>
      </p:sp>
      <p:sp>
        <p:nvSpPr>
          <p:cNvPr id="323" name="Google Shape;323;p29"/>
          <p:cNvSpPr txBox="1"/>
          <p:nvPr/>
        </p:nvSpPr>
        <p:spPr>
          <a:xfrm>
            <a:off x="0" y="586247"/>
            <a:ext cx="9144000" cy="52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50">
                <a:solidFill>
                  <a:schemeClr val="tx1"/>
                </a:solidFill>
              </a:rPr>
              <a:t>AIR T, I</a:t>
            </a:r>
            <a:r>
              <a:rPr lang="en-US" sz="1350">
                <a:solidFill>
                  <a:schemeClr val="tx1"/>
                </a:solidFill>
              </a:rPr>
              <a:t>nc.</a:t>
            </a:r>
            <a:r>
              <a:rPr lang="en" sz="1350">
                <a:solidFill>
                  <a:schemeClr val="tx1"/>
                </a:solidFill>
              </a:rPr>
              <a:t> owns the following public and private securities:</a:t>
            </a:r>
            <a:endParaRPr sz="1350">
              <a:solidFill>
                <a:schemeClr val="tx1"/>
              </a:solidFill>
            </a:endParaRPr>
          </a:p>
        </p:txBody>
      </p:sp>
      <p:sp>
        <p:nvSpPr>
          <p:cNvPr id="324" name="Google Shape;324;p29"/>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txBox="1"/>
          <p:nvPr/>
        </p:nvSpPr>
        <p:spPr>
          <a:xfrm>
            <a:off x="95830" y="66383"/>
            <a:ext cx="14256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OTHER</a:t>
            </a:r>
            <a:endParaRPr b="1">
              <a:solidFill>
                <a:srgbClr val="FFFFFF"/>
              </a:solidFill>
            </a:endParaRPr>
          </a:p>
        </p:txBody>
      </p:sp>
      <p:pic>
        <p:nvPicPr>
          <p:cNvPr id="326" name="Google Shape;326;p29"/>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327" name="Google Shape;327;p29"/>
          <p:cNvPicPr preferRelativeResize="0"/>
          <p:nvPr/>
        </p:nvPicPr>
        <p:blipFill>
          <a:blip r:embed="rId4">
            <a:alphaModFix/>
          </a:blip>
          <a:stretch>
            <a:fillRect/>
          </a:stretch>
        </p:blipFill>
        <p:spPr>
          <a:xfrm>
            <a:off x="818217" y="4794500"/>
            <a:ext cx="2262669" cy="220500"/>
          </a:xfrm>
          <a:prstGeom prst="rect">
            <a:avLst/>
          </a:prstGeom>
          <a:noFill/>
          <a:ln>
            <a:noFill/>
          </a:ln>
        </p:spPr>
      </p:pic>
      <p:graphicFrame>
        <p:nvGraphicFramePr>
          <p:cNvPr id="328" name="Google Shape;328;p29"/>
          <p:cNvGraphicFramePr/>
          <p:nvPr>
            <p:extLst>
              <p:ext uri="{D42A27DB-BD31-4B8C-83A1-F6EECF244321}">
                <p14:modId xmlns:p14="http://schemas.microsoft.com/office/powerpoint/2010/main" val="4224350864"/>
              </p:ext>
            </p:extLst>
          </p:nvPr>
        </p:nvGraphicFramePr>
        <p:xfrm>
          <a:off x="779131" y="1043007"/>
          <a:ext cx="7592698" cy="2560787"/>
        </p:xfrm>
        <a:graphic>
          <a:graphicData uri="http://schemas.openxmlformats.org/drawingml/2006/table">
            <a:tbl>
              <a:tblPr>
                <a:noFill/>
                <a:tableStyleId>{F5D0310B-A3D5-42B6-8176-09B71E9C7472}</a:tableStyleId>
              </a:tblPr>
              <a:tblGrid>
                <a:gridCol w="3664282">
                  <a:extLst>
                    <a:ext uri="{9D8B030D-6E8A-4147-A177-3AD203B41FA5}">
                      <a16:colId xmlns:a16="http://schemas.microsoft.com/office/drawing/2014/main" val="20000"/>
                    </a:ext>
                  </a:extLst>
                </a:gridCol>
                <a:gridCol w="860348">
                  <a:extLst>
                    <a:ext uri="{9D8B030D-6E8A-4147-A177-3AD203B41FA5}">
                      <a16:colId xmlns:a16="http://schemas.microsoft.com/office/drawing/2014/main" val="220681025"/>
                    </a:ext>
                  </a:extLst>
                </a:gridCol>
                <a:gridCol w="767017">
                  <a:extLst>
                    <a:ext uri="{9D8B030D-6E8A-4147-A177-3AD203B41FA5}">
                      <a16:colId xmlns:a16="http://schemas.microsoft.com/office/drawing/2014/main" val="20001"/>
                    </a:ext>
                  </a:extLst>
                </a:gridCol>
                <a:gridCol w="767017">
                  <a:extLst>
                    <a:ext uri="{9D8B030D-6E8A-4147-A177-3AD203B41FA5}">
                      <a16:colId xmlns:a16="http://schemas.microsoft.com/office/drawing/2014/main" val="399773351"/>
                    </a:ext>
                  </a:extLst>
                </a:gridCol>
                <a:gridCol w="767017">
                  <a:extLst>
                    <a:ext uri="{9D8B030D-6E8A-4147-A177-3AD203B41FA5}">
                      <a16:colId xmlns:a16="http://schemas.microsoft.com/office/drawing/2014/main" val="1285026428"/>
                    </a:ext>
                  </a:extLst>
                </a:gridCol>
                <a:gridCol w="767017">
                  <a:extLst>
                    <a:ext uri="{9D8B030D-6E8A-4147-A177-3AD203B41FA5}">
                      <a16:colId xmlns:a16="http://schemas.microsoft.com/office/drawing/2014/main" val="3631115749"/>
                    </a:ext>
                  </a:extLst>
                </a:gridCol>
              </a:tblGrid>
              <a:tr h="357826">
                <a:tc>
                  <a:txBody>
                    <a:bodyPr/>
                    <a:lstStyle/>
                    <a:p>
                      <a:pPr marL="0" lvl="0" indent="0" algn="l" rtl="0">
                        <a:lnSpc>
                          <a:spcPct val="115000"/>
                        </a:lnSpc>
                        <a:spcBef>
                          <a:spcPts val="0"/>
                        </a:spcBef>
                        <a:spcAft>
                          <a:spcPts val="0"/>
                        </a:spcAft>
                        <a:buNone/>
                      </a:pPr>
                      <a:r>
                        <a:rPr lang="en" sz="1300" b="1">
                          <a:solidFill>
                            <a:schemeClr val="tx1"/>
                          </a:solidFill>
                        </a:rPr>
                        <a:t>AIR T, INC. Non-Operating Assets </a:t>
                      </a:r>
                      <a:r>
                        <a:rPr lang="en" sz="1100" b="1">
                          <a:solidFill>
                            <a:schemeClr val="tx1"/>
                          </a:solidFill>
                        </a:rPr>
                        <a:t>(in millions)</a:t>
                      </a:r>
                      <a:endParaRPr sz="1100" b="1">
                        <a:solidFill>
                          <a:schemeClr val="tx1"/>
                        </a:solidFill>
                      </a:endParaRPr>
                    </a:p>
                  </a:txBody>
                  <a:tcPr marL="91425" marR="91425" marT="83114" marB="83114">
                    <a:solidFill>
                      <a:srgbClr val="CCCCCC"/>
                    </a:solidFill>
                  </a:tcPr>
                </a:tc>
                <a:tc>
                  <a:txBody>
                    <a:bodyPr/>
                    <a:lstStyle/>
                    <a:p>
                      <a:pPr marL="0" lvl="0" indent="0" algn="ctr" rtl="0">
                        <a:spcBef>
                          <a:spcPts val="0"/>
                        </a:spcBef>
                        <a:spcAft>
                          <a:spcPts val="0"/>
                        </a:spcAft>
                        <a:buNone/>
                      </a:pPr>
                      <a:r>
                        <a:rPr lang="en-US" sz="1300" b="1">
                          <a:solidFill>
                            <a:schemeClr val="tx1"/>
                          </a:solidFill>
                        </a:rPr>
                        <a:t>3/31/25</a:t>
                      </a:r>
                    </a:p>
                  </a:txBody>
                  <a:tcPr marL="91425" marR="91425" marT="83114" marB="83114">
                    <a:solidFill>
                      <a:srgbClr val="CCCCCC"/>
                    </a:solidFill>
                  </a:tcPr>
                </a:tc>
                <a:tc>
                  <a:txBody>
                    <a:bodyPr/>
                    <a:lstStyle/>
                    <a:p>
                      <a:pPr marL="0" lvl="0" indent="0" algn="ctr" rtl="0">
                        <a:spcBef>
                          <a:spcPts val="0"/>
                        </a:spcBef>
                        <a:spcAft>
                          <a:spcPts val="0"/>
                        </a:spcAft>
                        <a:buNone/>
                      </a:pPr>
                      <a:r>
                        <a:rPr lang="en-US" sz="1300" b="1">
                          <a:solidFill>
                            <a:schemeClr val="tx1"/>
                          </a:solidFill>
                        </a:rPr>
                        <a:t>3/31/24</a:t>
                      </a:r>
                    </a:p>
                  </a:txBody>
                  <a:tcPr marL="91425" marR="91425" marT="83114" marB="83114">
                    <a:solidFill>
                      <a:srgbClr val="CCCCCC"/>
                    </a:solidFill>
                  </a:tcPr>
                </a:tc>
                <a:tc>
                  <a:txBody>
                    <a:bodyPr/>
                    <a:lstStyle/>
                    <a:p>
                      <a:pPr marL="0" lvl="0" indent="0" algn="ctr" rtl="0">
                        <a:spcBef>
                          <a:spcPts val="0"/>
                        </a:spcBef>
                        <a:spcAft>
                          <a:spcPts val="0"/>
                        </a:spcAft>
                        <a:buNone/>
                      </a:pPr>
                      <a:r>
                        <a:rPr lang="en" sz="1300" b="1">
                          <a:solidFill>
                            <a:schemeClr val="tx1"/>
                          </a:solidFill>
                        </a:rPr>
                        <a:t>3/31/23</a:t>
                      </a:r>
                      <a:endParaRPr sz="1300" b="1">
                        <a:solidFill>
                          <a:schemeClr val="tx1"/>
                        </a:solidFill>
                      </a:endParaRPr>
                    </a:p>
                  </a:txBody>
                  <a:tcPr marL="91425" marR="91425" marT="83114" marB="83114">
                    <a:solidFill>
                      <a:srgbClr val="CCCCCC"/>
                    </a:solidFill>
                  </a:tcPr>
                </a:tc>
                <a:tc>
                  <a:txBody>
                    <a:bodyPr/>
                    <a:lstStyle/>
                    <a:p>
                      <a:pPr marL="0" lvl="0" indent="0" algn="ctr" rtl="0">
                        <a:spcBef>
                          <a:spcPts val="0"/>
                        </a:spcBef>
                        <a:spcAft>
                          <a:spcPts val="0"/>
                        </a:spcAft>
                        <a:buNone/>
                      </a:pPr>
                      <a:r>
                        <a:rPr lang="en-US" sz="1300" b="1">
                          <a:solidFill>
                            <a:schemeClr val="tx1"/>
                          </a:solidFill>
                        </a:rPr>
                        <a:t>3/31/22</a:t>
                      </a:r>
                      <a:endParaRPr sz="1300" b="1">
                        <a:solidFill>
                          <a:schemeClr val="tx1"/>
                        </a:solidFill>
                      </a:endParaRPr>
                    </a:p>
                  </a:txBody>
                  <a:tcPr marL="91425" marR="91425" marT="83114" marB="83114">
                    <a:solidFill>
                      <a:srgbClr val="CCCCCC"/>
                    </a:solidFill>
                  </a:tcPr>
                </a:tc>
                <a:tc>
                  <a:txBody>
                    <a:bodyPr/>
                    <a:lstStyle/>
                    <a:p>
                      <a:pPr marL="0" lvl="0" indent="0" algn="ctr" rtl="0">
                        <a:spcBef>
                          <a:spcPts val="0"/>
                        </a:spcBef>
                        <a:spcAft>
                          <a:spcPts val="0"/>
                        </a:spcAft>
                        <a:buNone/>
                      </a:pPr>
                      <a:r>
                        <a:rPr lang="en-US" sz="1300" b="1">
                          <a:solidFill>
                            <a:schemeClr val="tx1"/>
                          </a:solidFill>
                        </a:rPr>
                        <a:t>3/31/21</a:t>
                      </a:r>
                      <a:endParaRPr sz="1300" b="1">
                        <a:solidFill>
                          <a:schemeClr val="tx1"/>
                        </a:solidFill>
                      </a:endParaRPr>
                    </a:p>
                  </a:txBody>
                  <a:tcPr marL="91425" marR="91425" marT="83114" marB="83114">
                    <a:solidFill>
                      <a:srgbClr val="CCCCCC"/>
                    </a:solidFill>
                  </a:tcPr>
                </a:tc>
                <a:extLst>
                  <a:ext uri="{0D108BD9-81ED-4DB2-BD59-A6C34878D82A}">
                    <a16:rowId xmlns:a16="http://schemas.microsoft.com/office/drawing/2014/main" val="10000"/>
                  </a:ext>
                </a:extLst>
              </a:tr>
              <a:tr h="347941">
                <a:tc>
                  <a:txBody>
                    <a:bodyPr/>
                    <a:lstStyle/>
                    <a:p>
                      <a:pPr marL="0" lvl="0" indent="0" algn="l" rtl="0">
                        <a:lnSpc>
                          <a:spcPct val="100000"/>
                        </a:lnSpc>
                        <a:spcBef>
                          <a:spcPts val="0"/>
                        </a:spcBef>
                        <a:spcAft>
                          <a:spcPts val="0"/>
                        </a:spcAft>
                        <a:buNone/>
                      </a:pPr>
                      <a:r>
                        <a:rPr lang="en-US" sz="1300">
                          <a:solidFill>
                            <a:schemeClr val="tx1"/>
                          </a:solidFill>
                        </a:rPr>
                        <a:t>Lendway, Inc. (LDWY) Stock – 0.5M Shares</a:t>
                      </a:r>
                      <a:r>
                        <a:rPr lang="en-US" sz="1300" baseline="30000">
                          <a:solidFill>
                            <a:schemeClr val="tx1"/>
                          </a:solidFill>
                        </a:rPr>
                        <a:t>1</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$0.7</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$2.2</a:t>
                      </a:r>
                    </a:p>
                  </a:txBody>
                  <a:tcPr marL="91425" marR="91425" marT="83114" marB="83114" anchor="ctr"/>
                </a:tc>
                <a:tc>
                  <a:txBody>
                    <a:bodyPr/>
                    <a:lstStyle/>
                    <a:p>
                      <a:pPr marL="0" lvl="0" indent="0" algn="ctr" rtl="0">
                        <a:lnSpc>
                          <a:spcPct val="100000"/>
                        </a:lnSpc>
                        <a:spcBef>
                          <a:spcPts val="0"/>
                        </a:spcBef>
                        <a:spcAft>
                          <a:spcPts val="0"/>
                        </a:spcAft>
                        <a:buNone/>
                      </a:pPr>
                      <a:r>
                        <a:rPr lang="en" sz="1300">
                          <a:solidFill>
                            <a:schemeClr val="tx1"/>
                          </a:solidFill>
                        </a:rPr>
                        <a:t>$3.8</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$4.6</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$4.3</a:t>
                      </a:r>
                      <a:endParaRPr sz="1300">
                        <a:solidFill>
                          <a:schemeClr val="tx1"/>
                        </a:solidFill>
                      </a:endParaRPr>
                    </a:p>
                  </a:txBody>
                  <a:tcPr marL="91425" marR="91425" marT="83114" marB="83114" anchor="ctr"/>
                </a:tc>
                <a:extLst>
                  <a:ext uri="{0D108BD9-81ED-4DB2-BD59-A6C34878D82A}">
                    <a16:rowId xmlns:a16="http://schemas.microsoft.com/office/drawing/2014/main" val="10001"/>
                  </a:ext>
                </a:extLst>
              </a:tr>
              <a:tr h="347941">
                <a:tc>
                  <a:txBody>
                    <a:bodyPr/>
                    <a:lstStyle/>
                    <a:p>
                      <a:pPr marL="0" lvl="0" indent="0" algn="l" rtl="0">
                        <a:lnSpc>
                          <a:spcPct val="100000"/>
                        </a:lnSpc>
                        <a:spcBef>
                          <a:spcPts val="0"/>
                        </a:spcBef>
                        <a:spcAft>
                          <a:spcPts val="0"/>
                        </a:spcAft>
                        <a:buNone/>
                      </a:pPr>
                      <a:r>
                        <a:rPr lang="en-US" sz="1300">
                          <a:solidFill>
                            <a:schemeClr val="tx1"/>
                          </a:solidFill>
                        </a:rPr>
                        <a:t>CCI Investment (20.1% as of 03/31/25)</a:t>
                      </a:r>
                      <a:r>
                        <a:rPr lang="en-US" sz="1300" baseline="30000">
                          <a:solidFill>
                            <a:schemeClr val="tx1"/>
                          </a:solidFill>
                        </a:rPr>
                        <a:t>2</a:t>
                      </a:r>
                      <a:endParaRPr lang="en-US" sz="1300" baseline="30000">
                        <a:solidFill>
                          <a:schemeClr val="tx1"/>
                        </a:solidFill>
                        <a:highlight>
                          <a:srgbClr val="FFFF00"/>
                        </a:highlight>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$3.9</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$3.7</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$3.1</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$2.6</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$3.8</a:t>
                      </a:r>
                      <a:endParaRPr sz="1300">
                        <a:solidFill>
                          <a:schemeClr val="tx1"/>
                        </a:solidFill>
                      </a:endParaRPr>
                    </a:p>
                  </a:txBody>
                  <a:tcPr marL="91425" marR="91425" marT="83114" marB="83114" anchor="ctr"/>
                </a:tc>
                <a:extLst>
                  <a:ext uri="{0D108BD9-81ED-4DB2-BD59-A6C34878D82A}">
                    <a16:rowId xmlns:a16="http://schemas.microsoft.com/office/drawing/2014/main" val="1569175456"/>
                  </a:ext>
                </a:extLst>
              </a:tr>
              <a:tr h="347941">
                <a:tc>
                  <a:txBody>
                    <a:bodyPr/>
                    <a:lstStyle/>
                    <a:p>
                      <a:pPr marL="0" lvl="0" indent="0" algn="l" rtl="0">
                        <a:lnSpc>
                          <a:spcPct val="100000"/>
                        </a:lnSpc>
                        <a:spcBef>
                          <a:spcPts val="0"/>
                        </a:spcBef>
                        <a:spcAft>
                          <a:spcPts val="0"/>
                        </a:spcAft>
                        <a:buNone/>
                      </a:pPr>
                      <a:r>
                        <a:rPr lang="en" sz="1300">
                          <a:solidFill>
                            <a:schemeClr val="tx1"/>
                          </a:solidFill>
                        </a:rPr>
                        <a:t>Investments in B</a:t>
                      </a:r>
                      <a:r>
                        <a:rPr lang="en-US" sz="1300">
                          <a:solidFill>
                            <a:schemeClr val="tx1"/>
                          </a:solidFill>
                        </a:rPr>
                        <a:t>CCM Funds</a:t>
                      </a:r>
                      <a:endParaRPr sz="1300">
                        <a:solidFill>
                          <a:schemeClr val="tx1"/>
                        </a:solidFill>
                      </a:endParaRPr>
                    </a:p>
                  </a:txBody>
                  <a:tcPr marL="91425" marR="91425" marT="83114" marB="83114"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300">
                          <a:solidFill>
                            <a:schemeClr val="tx1"/>
                          </a:solidFill>
                          <a:highlight>
                            <a:srgbClr val="FFFFFF"/>
                          </a:highlight>
                        </a:rPr>
                        <a:t>$0.6</a:t>
                      </a:r>
                    </a:p>
                  </a:txBody>
                  <a:tcPr marL="91425" marR="91425" marT="83114" marB="83114"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300">
                          <a:solidFill>
                            <a:schemeClr val="tx1"/>
                          </a:solidFill>
                        </a:rPr>
                        <a:t>$0.6</a:t>
                      </a:r>
                    </a:p>
                  </a:txBody>
                  <a:tcPr marL="91425" marR="91425" marT="83114" marB="83114" anchor="ctr"/>
                </a:tc>
                <a:tc>
                  <a:txBody>
                    <a:bodyPr/>
                    <a:lstStyle/>
                    <a:p>
                      <a:pPr marL="0" lvl="0" indent="0" algn="ctr" rtl="0">
                        <a:lnSpc>
                          <a:spcPct val="100000"/>
                        </a:lnSpc>
                        <a:spcBef>
                          <a:spcPts val="0"/>
                        </a:spcBef>
                        <a:spcAft>
                          <a:spcPts val="0"/>
                        </a:spcAft>
                        <a:buNone/>
                      </a:pPr>
                      <a:r>
                        <a:rPr lang="en" sz="1300">
                          <a:solidFill>
                            <a:schemeClr val="tx1"/>
                          </a:solidFill>
                        </a:rPr>
                        <a:t>$0.5</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$0.7</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$0.9</a:t>
                      </a:r>
                      <a:endParaRPr sz="1300">
                        <a:solidFill>
                          <a:schemeClr val="tx1"/>
                        </a:solidFill>
                      </a:endParaRPr>
                    </a:p>
                  </a:txBody>
                  <a:tcPr marL="91425" marR="91425" marT="83114" marB="83114" anchor="ctr"/>
                </a:tc>
                <a:extLst>
                  <a:ext uri="{0D108BD9-81ED-4DB2-BD59-A6C34878D82A}">
                    <a16:rowId xmlns:a16="http://schemas.microsoft.com/office/drawing/2014/main" val="10003"/>
                  </a:ext>
                </a:extLst>
              </a:tr>
              <a:tr h="347941">
                <a:tc>
                  <a:txBody>
                    <a:bodyPr/>
                    <a:lstStyle/>
                    <a:p>
                      <a:pPr marL="0" lvl="0" indent="0" algn="l" rtl="0">
                        <a:lnSpc>
                          <a:spcPct val="100000"/>
                        </a:lnSpc>
                        <a:spcBef>
                          <a:spcPts val="0"/>
                        </a:spcBef>
                        <a:spcAft>
                          <a:spcPts val="0"/>
                        </a:spcAft>
                        <a:buNone/>
                      </a:pPr>
                      <a:r>
                        <a:rPr lang="en-US" sz="1300">
                          <a:solidFill>
                            <a:schemeClr val="tx1"/>
                          </a:solidFill>
                        </a:rPr>
                        <a:t>Aircraft Asset Management Investments</a:t>
                      </a:r>
                      <a:r>
                        <a:rPr lang="en-US" sz="1300" baseline="30000">
                          <a:solidFill>
                            <a:schemeClr val="tx1"/>
                          </a:solidFill>
                        </a:rPr>
                        <a:t>3</a:t>
                      </a:r>
                      <a:endParaRPr sz="1300" baseline="300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$14.3</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$10.5</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$8.2</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$7.0</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$0.0</a:t>
                      </a:r>
                      <a:endParaRPr sz="1300">
                        <a:solidFill>
                          <a:schemeClr val="tx1"/>
                        </a:solidFill>
                      </a:endParaRPr>
                    </a:p>
                  </a:txBody>
                  <a:tcPr marL="91425" marR="91425" marT="83114" marB="83114" anchor="ctr"/>
                </a:tc>
                <a:extLst>
                  <a:ext uri="{0D108BD9-81ED-4DB2-BD59-A6C34878D82A}">
                    <a16:rowId xmlns:a16="http://schemas.microsoft.com/office/drawing/2014/main" val="773945504"/>
                  </a:ext>
                </a:extLst>
              </a:tr>
              <a:tr h="347941">
                <a:tc>
                  <a:txBody>
                    <a:bodyPr/>
                    <a:lstStyle/>
                    <a:p>
                      <a:pPr marL="0" lvl="0" indent="0" algn="l" rtl="0">
                        <a:lnSpc>
                          <a:spcPct val="100000"/>
                        </a:lnSpc>
                        <a:spcBef>
                          <a:spcPts val="0"/>
                        </a:spcBef>
                        <a:spcAft>
                          <a:spcPts val="0"/>
                        </a:spcAft>
                        <a:buNone/>
                      </a:pPr>
                      <a:r>
                        <a:rPr lang="en-US" sz="1300">
                          <a:solidFill>
                            <a:schemeClr val="tx1"/>
                          </a:solidFill>
                        </a:rPr>
                        <a:t>Other Investments</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highlight>
                            <a:srgbClr val="FFFFFF"/>
                          </a:highlight>
                        </a:rPr>
                        <a:t>$0.7</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$1.6</a:t>
                      </a:r>
                    </a:p>
                  </a:txBody>
                  <a:tcPr marL="91425" marR="91425" marT="83114" marB="83114" anchor="ctr"/>
                </a:tc>
                <a:tc>
                  <a:txBody>
                    <a:bodyPr/>
                    <a:lstStyle/>
                    <a:p>
                      <a:pPr marL="0" lvl="0" indent="0" algn="ctr" rtl="0">
                        <a:lnSpc>
                          <a:spcPct val="100000"/>
                        </a:lnSpc>
                        <a:spcBef>
                          <a:spcPts val="0"/>
                        </a:spcBef>
                        <a:spcAft>
                          <a:spcPts val="0"/>
                        </a:spcAft>
                        <a:buNone/>
                      </a:pPr>
                      <a:r>
                        <a:rPr lang="en" sz="1300">
                          <a:solidFill>
                            <a:schemeClr val="tx1"/>
                          </a:solidFill>
                        </a:rPr>
                        <a:t>$2.5</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$2.9</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$3.5</a:t>
                      </a:r>
                      <a:endParaRPr sz="1300">
                        <a:solidFill>
                          <a:schemeClr val="tx1"/>
                        </a:solidFill>
                      </a:endParaRPr>
                    </a:p>
                  </a:txBody>
                  <a:tcPr marL="91425" marR="91425" marT="83114" marB="83114" anchor="ctr"/>
                </a:tc>
                <a:extLst>
                  <a:ext uri="{0D108BD9-81ED-4DB2-BD59-A6C34878D82A}">
                    <a16:rowId xmlns:a16="http://schemas.microsoft.com/office/drawing/2014/main" val="10005"/>
                  </a:ext>
                </a:extLst>
              </a:tr>
              <a:tr h="347941">
                <a:tc>
                  <a:txBody>
                    <a:bodyPr/>
                    <a:lstStyle/>
                    <a:p>
                      <a:pPr marL="0" lvl="0" indent="0" algn="r" rtl="0">
                        <a:spcBef>
                          <a:spcPts val="0"/>
                        </a:spcBef>
                        <a:spcAft>
                          <a:spcPts val="0"/>
                        </a:spcAft>
                        <a:buClr>
                          <a:schemeClr val="dk1"/>
                        </a:buClr>
                        <a:buSzPts val="1100"/>
                        <a:buFont typeface="Arial"/>
                        <a:buNone/>
                      </a:pPr>
                      <a:r>
                        <a:rPr lang="en" sz="1300" b="1">
                          <a:solidFill>
                            <a:schemeClr val="bg1"/>
                          </a:solidFill>
                        </a:rPr>
                        <a:t>Total</a:t>
                      </a:r>
                      <a:endParaRPr sz="1300" b="1">
                        <a:solidFill>
                          <a:schemeClr val="bg1"/>
                        </a:solidFill>
                      </a:endParaRPr>
                    </a:p>
                  </a:txBody>
                  <a:tcPr marL="91425" marR="91425" marT="83114" marB="83114">
                    <a:lnR w="9525" cap="flat" cmpd="sng">
                      <a:solidFill>
                        <a:srgbClr val="9E9E9E"/>
                      </a:solidFill>
                      <a:prstDash val="solid"/>
                      <a:round/>
                      <a:headEnd type="none" w="sm" len="sm"/>
                      <a:tailEnd type="none" w="sm" len="sm"/>
                    </a:lnR>
                    <a:solidFill>
                      <a:srgbClr val="000000"/>
                    </a:solidFill>
                  </a:tcPr>
                </a:tc>
                <a:tc>
                  <a:txBody>
                    <a:bodyPr/>
                    <a:lstStyle/>
                    <a:p>
                      <a:pPr marL="0" marR="0" lvl="0" indent="0" algn="ctr" rtl="0">
                        <a:lnSpc>
                          <a:spcPct val="100000"/>
                        </a:lnSpc>
                        <a:spcBef>
                          <a:spcPts val="0"/>
                        </a:spcBef>
                        <a:spcAft>
                          <a:spcPts val="0"/>
                        </a:spcAft>
                        <a:buClr>
                          <a:srgbClr val="000000"/>
                        </a:buClr>
                        <a:buFont typeface="Arial"/>
                        <a:buNone/>
                      </a:pPr>
                      <a:r>
                        <a:rPr lang="en-US" sz="1300" b="1" i="0" u="none" strike="noStrike" cap="none">
                          <a:solidFill>
                            <a:schemeClr val="bg1"/>
                          </a:solidFill>
                          <a:latin typeface="Arial"/>
                          <a:cs typeface="Arial"/>
                          <a:sym typeface="Arial"/>
                        </a:rPr>
                        <a:t>$20.2</a:t>
                      </a:r>
                      <a:endParaRPr sz="1300" b="1" i="0" u="none" strike="noStrike" cap="none">
                        <a:solidFill>
                          <a:schemeClr val="bg1"/>
                        </a:solidFill>
                        <a:latin typeface="Arial"/>
                        <a:cs typeface="Arial"/>
                        <a:sym typeface="Arial"/>
                      </a:endParaRPr>
                    </a:p>
                  </a:txBody>
                  <a:tcPr marL="91425" marR="91425" marT="83114" marB="83114">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sz="1300" b="1">
                          <a:solidFill>
                            <a:schemeClr val="bg1"/>
                          </a:solidFill>
                        </a:rPr>
                        <a:t>$18.6</a:t>
                      </a:r>
                      <a:endParaRPr sz="1300" b="1">
                        <a:solidFill>
                          <a:schemeClr val="bg1"/>
                        </a:solidFill>
                      </a:endParaRPr>
                    </a:p>
                  </a:txBody>
                  <a:tcPr marL="91425" marR="91425" marT="83114" marB="83114">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300" b="1">
                          <a:solidFill>
                            <a:schemeClr val="bg1"/>
                          </a:solidFill>
                        </a:rPr>
                        <a:t>$18.1</a:t>
                      </a:r>
                      <a:endParaRPr sz="1300" b="1">
                        <a:solidFill>
                          <a:schemeClr val="bg1"/>
                        </a:solidFill>
                      </a:endParaRPr>
                    </a:p>
                  </a:txBody>
                  <a:tcPr marL="91425" marR="91425" marT="83114" marB="83114">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sz="1300" b="1">
                          <a:solidFill>
                            <a:schemeClr val="bg1"/>
                          </a:solidFill>
                        </a:rPr>
                        <a:t>$17.8</a:t>
                      </a:r>
                      <a:endParaRPr sz="1300" b="1">
                        <a:solidFill>
                          <a:schemeClr val="bg1"/>
                        </a:solidFill>
                      </a:endParaRPr>
                    </a:p>
                  </a:txBody>
                  <a:tcPr marL="91425" marR="91425" marT="83114" marB="83114">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sz="1300" b="1">
                          <a:solidFill>
                            <a:schemeClr val="bg1"/>
                          </a:solidFill>
                        </a:rPr>
                        <a:t>$12.5</a:t>
                      </a:r>
                      <a:endParaRPr sz="1300" b="1">
                        <a:solidFill>
                          <a:schemeClr val="bg1"/>
                        </a:solidFill>
                      </a:endParaRPr>
                    </a:p>
                  </a:txBody>
                  <a:tcPr marL="91425" marR="91425" marT="83114" marB="83114">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C271A2D7-319C-47AB-B5D9-4C1DD0E46985}"/>
              </a:ext>
            </a:extLst>
          </p:cNvPr>
          <p:cNvSpPr txBox="1"/>
          <p:nvPr/>
        </p:nvSpPr>
        <p:spPr>
          <a:xfrm>
            <a:off x="1521300" y="3714202"/>
            <a:ext cx="6400800" cy="707886"/>
          </a:xfrm>
          <a:prstGeom prst="rect">
            <a:avLst/>
          </a:prstGeom>
          <a:noFill/>
        </p:spPr>
        <p:txBody>
          <a:bodyPr wrap="square" lIns="91440" tIns="45720" rIns="91440" bIns="45720" rtlCol="0" anchor="t">
            <a:spAutoFit/>
          </a:bodyPr>
          <a:lstStyle/>
          <a:p>
            <a:r>
              <a:rPr lang="en-US" sz="1000" baseline="30000">
                <a:solidFill>
                  <a:schemeClr val="tx1"/>
                </a:solidFill>
                <a:highlight>
                  <a:srgbClr val="FFFFFF"/>
                </a:highlight>
              </a:rPr>
              <a:t>1  </a:t>
            </a:r>
            <a:r>
              <a:rPr lang="en-US" sz="1000">
                <a:highlight>
                  <a:srgbClr val="FFFFFF"/>
                </a:highlight>
              </a:rPr>
              <a:t>Formerly Insignia Systems, Inc. (ISIG)</a:t>
            </a:r>
            <a:br>
              <a:rPr lang="en-US" sz="1000">
                <a:highlight>
                  <a:srgbClr val="FFFF00"/>
                </a:highlight>
              </a:rPr>
            </a:br>
            <a:r>
              <a:rPr lang="en-US" sz="1000" baseline="30000">
                <a:solidFill>
                  <a:schemeClr val="tx1"/>
                </a:solidFill>
                <a:highlight>
                  <a:srgbClr val="FFFFFF"/>
                </a:highlight>
              </a:rPr>
              <a:t>2 </a:t>
            </a:r>
            <a:r>
              <a:rPr lang="en-US" sz="1000">
                <a:solidFill>
                  <a:schemeClr val="tx1"/>
                </a:solidFill>
                <a:highlight>
                  <a:srgbClr val="FFFFFF"/>
                </a:highlight>
              </a:rPr>
              <a:t>Balances reflect the equity method of accounting at the specified period end.</a:t>
            </a:r>
          </a:p>
          <a:p>
            <a:r>
              <a:rPr lang="en-US" sz="1000" baseline="30000">
                <a:solidFill>
                  <a:schemeClr val="tx1"/>
                </a:solidFill>
                <a:highlight>
                  <a:srgbClr val="FFFFFF"/>
                </a:highlight>
              </a:rPr>
              <a:t>3 </a:t>
            </a:r>
            <a:r>
              <a:rPr lang="en-US" sz="1000">
                <a:solidFill>
                  <a:schemeClr val="tx1"/>
                </a:solidFill>
                <a:highlight>
                  <a:srgbClr val="FFFFFF"/>
                </a:highlight>
                <a:latin typeface="+mj-lt"/>
              </a:rPr>
              <a:t>C</a:t>
            </a:r>
            <a:r>
              <a:rPr lang="en-US" sz="1000">
                <a:effectLst/>
                <a:highlight>
                  <a:srgbClr val="FFFFFF"/>
                </a:highlight>
                <a:latin typeface="+mj-lt"/>
              </a:rPr>
              <a:t>onsists of the portfolio managed by Crestone Asset Management, LLC ("CAM"), as well as additional assets from other strategic partnerships</a:t>
            </a:r>
            <a:endParaRPr lang="en-US" sz="1000">
              <a:solidFill>
                <a:schemeClr val="tx1"/>
              </a:solidFill>
              <a:highlight>
                <a:srgbClr val="FFFFFF"/>
              </a:highlight>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0"/>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23</a:t>
            </a:fld>
            <a:endParaRPr b="1">
              <a:solidFill>
                <a:srgbClr val="FFFFFF"/>
              </a:solidFill>
            </a:endParaRPr>
          </a:p>
        </p:txBody>
      </p:sp>
      <p:pic>
        <p:nvPicPr>
          <p:cNvPr id="335" name="Google Shape;335;p30"/>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336" name="Google Shape;336;p30"/>
          <p:cNvPicPr preferRelativeResize="0"/>
          <p:nvPr/>
        </p:nvPicPr>
        <p:blipFill>
          <a:blip r:embed="rId4">
            <a:alphaModFix/>
          </a:blip>
          <a:stretch>
            <a:fillRect/>
          </a:stretch>
        </p:blipFill>
        <p:spPr>
          <a:xfrm>
            <a:off x="818217" y="4794500"/>
            <a:ext cx="2262669" cy="220500"/>
          </a:xfrm>
          <a:prstGeom prst="rect">
            <a:avLst/>
          </a:prstGeom>
          <a:noFill/>
          <a:ln>
            <a:noFill/>
          </a:ln>
        </p:spPr>
      </p:pic>
      <p:sp>
        <p:nvSpPr>
          <p:cNvPr id="337" name="Google Shape;337;p30"/>
          <p:cNvSpPr/>
          <p:nvPr/>
        </p:nvSpPr>
        <p:spPr>
          <a:xfrm>
            <a:off x="0" y="154525"/>
            <a:ext cx="28959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txBox="1"/>
          <p:nvPr/>
        </p:nvSpPr>
        <p:spPr>
          <a:xfrm>
            <a:off x="95822" y="66375"/>
            <a:ext cx="24087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DISTRIBUTIONS</a:t>
            </a:r>
            <a:endParaRPr b="1">
              <a:solidFill>
                <a:srgbClr val="FFFFFF"/>
              </a:solidFill>
            </a:endParaRPr>
          </a:p>
        </p:txBody>
      </p:sp>
      <p:graphicFrame>
        <p:nvGraphicFramePr>
          <p:cNvPr id="3" name="Google Shape;328;p29">
            <a:extLst>
              <a:ext uri="{FF2B5EF4-FFF2-40B4-BE49-F238E27FC236}">
                <a16:creationId xmlns:a16="http://schemas.microsoft.com/office/drawing/2014/main" id="{6DDA9349-0DFB-7758-3CB2-E2F467CEF059}"/>
              </a:ext>
            </a:extLst>
          </p:cNvPr>
          <p:cNvGraphicFramePr/>
          <p:nvPr>
            <p:extLst>
              <p:ext uri="{D42A27DB-BD31-4B8C-83A1-F6EECF244321}">
                <p14:modId xmlns:p14="http://schemas.microsoft.com/office/powerpoint/2010/main" val="2762679624"/>
              </p:ext>
            </p:extLst>
          </p:nvPr>
        </p:nvGraphicFramePr>
        <p:xfrm>
          <a:off x="1926175" y="1392519"/>
          <a:ext cx="5291647" cy="2186088"/>
        </p:xfrm>
        <a:graphic>
          <a:graphicData uri="http://schemas.openxmlformats.org/drawingml/2006/table">
            <a:tbl>
              <a:tblPr>
                <a:noFill/>
                <a:tableStyleId>{F5D0310B-A3D5-42B6-8176-09B71E9C7472}</a:tableStyleId>
              </a:tblPr>
              <a:tblGrid>
                <a:gridCol w="3424423">
                  <a:extLst>
                    <a:ext uri="{9D8B030D-6E8A-4147-A177-3AD203B41FA5}">
                      <a16:colId xmlns:a16="http://schemas.microsoft.com/office/drawing/2014/main" val="20000"/>
                    </a:ext>
                  </a:extLst>
                </a:gridCol>
                <a:gridCol w="933612">
                  <a:extLst>
                    <a:ext uri="{9D8B030D-6E8A-4147-A177-3AD203B41FA5}">
                      <a16:colId xmlns:a16="http://schemas.microsoft.com/office/drawing/2014/main" val="220681025"/>
                    </a:ext>
                  </a:extLst>
                </a:gridCol>
                <a:gridCol w="933612">
                  <a:extLst>
                    <a:ext uri="{9D8B030D-6E8A-4147-A177-3AD203B41FA5}">
                      <a16:colId xmlns:a16="http://schemas.microsoft.com/office/drawing/2014/main" val="20001"/>
                    </a:ext>
                  </a:extLst>
                </a:gridCol>
              </a:tblGrid>
              <a:tr h="357826">
                <a:tc>
                  <a:txBody>
                    <a:bodyPr/>
                    <a:lstStyle/>
                    <a:p>
                      <a:pPr marL="0" lvl="0" indent="0" algn="l" rtl="0">
                        <a:lnSpc>
                          <a:spcPct val="115000"/>
                        </a:lnSpc>
                        <a:spcBef>
                          <a:spcPts val="0"/>
                        </a:spcBef>
                        <a:spcAft>
                          <a:spcPts val="0"/>
                        </a:spcAft>
                        <a:buNone/>
                      </a:pPr>
                      <a:r>
                        <a:rPr lang="en" sz="1100" b="1">
                          <a:solidFill>
                            <a:schemeClr val="tx1"/>
                          </a:solidFill>
                        </a:rPr>
                        <a:t>Equity Method Investment (in millions)</a:t>
                      </a:r>
                      <a:endParaRPr sz="1100" b="1">
                        <a:solidFill>
                          <a:schemeClr val="tx1"/>
                        </a:solidFill>
                      </a:endParaRPr>
                    </a:p>
                  </a:txBody>
                  <a:tcPr marL="91425" marR="91425" marT="83114" marB="83114">
                    <a:solidFill>
                      <a:srgbClr val="CCCCCC"/>
                    </a:solidFill>
                  </a:tcPr>
                </a:tc>
                <a:tc>
                  <a:txBody>
                    <a:bodyPr/>
                    <a:lstStyle/>
                    <a:p>
                      <a:pPr marL="0" lvl="0" indent="0" algn="ctr" rtl="0">
                        <a:spcBef>
                          <a:spcPts val="0"/>
                        </a:spcBef>
                        <a:spcAft>
                          <a:spcPts val="0"/>
                        </a:spcAft>
                        <a:buNone/>
                      </a:pPr>
                      <a:r>
                        <a:rPr lang="en-US" sz="1300" b="1">
                          <a:solidFill>
                            <a:schemeClr val="tx1"/>
                          </a:solidFill>
                        </a:rPr>
                        <a:t>2025</a:t>
                      </a:r>
                    </a:p>
                  </a:txBody>
                  <a:tcPr marL="91425" marR="91425" marT="83114" marB="83114">
                    <a:solidFill>
                      <a:srgbClr val="CCCCCC"/>
                    </a:solidFill>
                  </a:tcPr>
                </a:tc>
                <a:tc>
                  <a:txBody>
                    <a:bodyPr/>
                    <a:lstStyle/>
                    <a:p>
                      <a:pPr marL="0" lvl="0" indent="0" algn="ctr">
                        <a:spcBef>
                          <a:spcPts val="0"/>
                        </a:spcBef>
                        <a:spcAft>
                          <a:spcPts val="0"/>
                        </a:spcAft>
                        <a:buNone/>
                      </a:pPr>
                      <a:r>
                        <a:rPr lang="en-US" sz="1300" b="1">
                          <a:solidFill>
                            <a:schemeClr val="tx1"/>
                          </a:solidFill>
                        </a:rPr>
                        <a:t>2024</a:t>
                      </a:r>
                    </a:p>
                  </a:txBody>
                  <a:tcPr marL="91425" marR="91425" marT="83114" marB="83114">
                    <a:solidFill>
                      <a:srgbClr val="CCCCCC"/>
                    </a:solidFill>
                  </a:tcPr>
                </a:tc>
                <a:extLst>
                  <a:ext uri="{0D108BD9-81ED-4DB2-BD59-A6C34878D82A}">
                    <a16:rowId xmlns:a16="http://schemas.microsoft.com/office/drawing/2014/main" val="10000"/>
                  </a:ext>
                </a:extLst>
              </a:tr>
              <a:tr h="347941">
                <a:tc>
                  <a:txBody>
                    <a:bodyPr/>
                    <a:lstStyle/>
                    <a:p>
                      <a:pPr marL="0" lvl="0" indent="0" algn="l" rtl="0">
                        <a:lnSpc>
                          <a:spcPct val="100000"/>
                        </a:lnSpc>
                        <a:spcBef>
                          <a:spcPts val="0"/>
                        </a:spcBef>
                        <a:spcAft>
                          <a:spcPts val="0"/>
                        </a:spcAft>
                        <a:buNone/>
                      </a:pPr>
                      <a:r>
                        <a:rPr lang="en-US" sz="1300">
                          <a:solidFill>
                            <a:schemeClr val="tx1"/>
                          </a:solidFill>
                        </a:rPr>
                        <a:t>Lendway</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$0.0</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$0.0</a:t>
                      </a:r>
                    </a:p>
                  </a:txBody>
                  <a:tcPr marL="91425" marR="91425" marT="83114" marB="83114" anchor="ctr"/>
                </a:tc>
                <a:extLst>
                  <a:ext uri="{0D108BD9-81ED-4DB2-BD59-A6C34878D82A}">
                    <a16:rowId xmlns:a16="http://schemas.microsoft.com/office/drawing/2014/main" val="10001"/>
                  </a:ext>
                </a:extLst>
              </a:tr>
              <a:tr h="347941">
                <a:tc>
                  <a:txBody>
                    <a:bodyPr/>
                    <a:lstStyle/>
                    <a:p>
                      <a:pPr marL="0" lvl="0" indent="0" algn="l" rtl="0">
                        <a:lnSpc>
                          <a:spcPct val="100000"/>
                        </a:lnSpc>
                        <a:spcBef>
                          <a:spcPts val="0"/>
                        </a:spcBef>
                        <a:spcAft>
                          <a:spcPts val="0"/>
                        </a:spcAft>
                        <a:buNone/>
                      </a:pPr>
                      <a:r>
                        <a:rPr lang="en-US" sz="1300">
                          <a:solidFill>
                            <a:schemeClr val="tx1"/>
                          </a:solidFill>
                        </a:rPr>
                        <a:t>CCI</a:t>
                      </a:r>
                      <a:endParaRPr lang="en-US" sz="1300" baseline="30000">
                        <a:solidFill>
                          <a:schemeClr val="tx1"/>
                        </a:solidFill>
                        <a:highlight>
                          <a:srgbClr val="FFFF00"/>
                        </a:highlight>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$0.0</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$0.5</a:t>
                      </a:r>
                    </a:p>
                  </a:txBody>
                  <a:tcPr marL="91425" marR="91425" marT="83114" marB="83114" anchor="ctr"/>
                </a:tc>
                <a:extLst>
                  <a:ext uri="{0D108BD9-81ED-4DB2-BD59-A6C34878D82A}">
                    <a16:rowId xmlns:a16="http://schemas.microsoft.com/office/drawing/2014/main" val="1569175456"/>
                  </a:ext>
                </a:extLst>
              </a:tr>
              <a:tr h="347941">
                <a:tc>
                  <a:txBody>
                    <a:bodyPr/>
                    <a:lstStyle/>
                    <a:p>
                      <a:pPr marL="0" lvl="0" indent="0" algn="l" rtl="0">
                        <a:lnSpc>
                          <a:spcPct val="100000"/>
                        </a:lnSpc>
                        <a:spcBef>
                          <a:spcPts val="0"/>
                        </a:spcBef>
                        <a:spcAft>
                          <a:spcPts val="0"/>
                        </a:spcAft>
                        <a:buNone/>
                      </a:pPr>
                      <a:r>
                        <a:rPr lang="en-US" sz="1300">
                          <a:solidFill>
                            <a:schemeClr val="tx1"/>
                          </a:solidFill>
                        </a:rPr>
                        <a:t>CAM</a:t>
                      </a:r>
                      <a:endParaRPr sz="1300">
                        <a:solidFill>
                          <a:schemeClr val="tx1"/>
                        </a:solidFill>
                      </a:endParaRPr>
                    </a:p>
                  </a:txBody>
                  <a:tcPr marL="91425" marR="91425" marT="83114" marB="83114"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300">
                          <a:solidFill>
                            <a:schemeClr val="tx1"/>
                          </a:solidFill>
                        </a:rPr>
                        <a:t>$4.9</a:t>
                      </a:r>
                    </a:p>
                  </a:txBody>
                  <a:tcPr marL="91425" marR="91425" marT="83114" marB="83114"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300">
                          <a:solidFill>
                            <a:schemeClr val="tx1"/>
                          </a:solidFill>
                        </a:rPr>
                        <a:t>$2.2</a:t>
                      </a:r>
                    </a:p>
                  </a:txBody>
                  <a:tcPr marL="91425" marR="91425" marT="83114" marB="83114" anchor="ctr"/>
                </a:tc>
                <a:extLst>
                  <a:ext uri="{0D108BD9-81ED-4DB2-BD59-A6C34878D82A}">
                    <a16:rowId xmlns:a16="http://schemas.microsoft.com/office/drawing/2014/main" val="10003"/>
                  </a:ext>
                </a:extLst>
              </a:tr>
              <a:tr h="347941">
                <a:tc>
                  <a:txBody>
                    <a:bodyPr/>
                    <a:lstStyle/>
                    <a:p>
                      <a:pPr marL="0" lvl="0" indent="0" algn="l" rtl="0">
                        <a:lnSpc>
                          <a:spcPct val="100000"/>
                        </a:lnSpc>
                        <a:spcBef>
                          <a:spcPts val="0"/>
                        </a:spcBef>
                        <a:spcAft>
                          <a:spcPts val="0"/>
                        </a:spcAft>
                        <a:buNone/>
                      </a:pPr>
                      <a:r>
                        <a:rPr lang="en-US" sz="1300">
                          <a:solidFill>
                            <a:schemeClr val="tx1"/>
                          </a:solidFill>
                        </a:rPr>
                        <a:t>Other</a:t>
                      </a:r>
                      <a:endParaRPr sz="1300">
                        <a:solidFill>
                          <a:schemeClr val="tx1"/>
                        </a:solidFill>
                      </a:endParaRP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$1.5</a:t>
                      </a:r>
                    </a:p>
                  </a:txBody>
                  <a:tcPr marL="91425" marR="91425" marT="83114" marB="83114" anchor="ctr"/>
                </a:tc>
                <a:tc>
                  <a:txBody>
                    <a:bodyPr/>
                    <a:lstStyle/>
                    <a:p>
                      <a:pPr marL="0" lvl="0" indent="0" algn="ctr" rtl="0">
                        <a:lnSpc>
                          <a:spcPct val="100000"/>
                        </a:lnSpc>
                        <a:spcBef>
                          <a:spcPts val="0"/>
                        </a:spcBef>
                        <a:spcAft>
                          <a:spcPts val="0"/>
                        </a:spcAft>
                        <a:buNone/>
                      </a:pPr>
                      <a:r>
                        <a:rPr lang="en-US" sz="1300">
                          <a:solidFill>
                            <a:schemeClr val="tx1"/>
                          </a:solidFill>
                        </a:rPr>
                        <a:t>$0.5</a:t>
                      </a:r>
                    </a:p>
                  </a:txBody>
                  <a:tcPr marL="91425" marR="91425" marT="83114" marB="83114" anchor="ctr"/>
                </a:tc>
                <a:extLst>
                  <a:ext uri="{0D108BD9-81ED-4DB2-BD59-A6C34878D82A}">
                    <a16:rowId xmlns:a16="http://schemas.microsoft.com/office/drawing/2014/main" val="10005"/>
                  </a:ext>
                </a:extLst>
              </a:tr>
              <a:tr h="347941">
                <a:tc>
                  <a:txBody>
                    <a:bodyPr/>
                    <a:lstStyle/>
                    <a:p>
                      <a:pPr marL="0" lvl="1" indent="0" algn="l" rtl="0">
                        <a:spcBef>
                          <a:spcPts val="0"/>
                        </a:spcBef>
                        <a:spcAft>
                          <a:spcPts val="0"/>
                        </a:spcAft>
                        <a:buClr>
                          <a:schemeClr val="dk1"/>
                        </a:buClr>
                        <a:buSzPts val="1100"/>
                        <a:buFont typeface="Arial"/>
                        <a:buNone/>
                      </a:pPr>
                      <a:r>
                        <a:rPr lang="en" sz="1300" b="1">
                          <a:solidFill>
                            <a:schemeClr val="bg1"/>
                          </a:solidFill>
                        </a:rPr>
                        <a:t>Total</a:t>
                      </a:r>
                      <a:endParaRPr sz="1300" b="1">
                        <a:solidFill>
                          <a:schemeClr val="bg1"/>
                        </a:solidFill>
                      </a:endParaRPr>
                    </a:p>
                  </a:txBody>
                  <a:tcPr marL="91425" marR="91425" marT="83114" marB="83114">
                    <a:lnR w="9525" cap="flat" cmpd="sng">
                      <a:solidFill>
                        <a:srgbClr val="9E9E9E"/>
                      </a:solidFill>
                      <a:prstDash val="solid"/>
                      <a:round/>
                      <a:headEnd type="none" w="sm" len="sm"/>
                      <a:tailEnd type="none" w="sm" len="sm"/>
                    </a:lnR>
                    <a:solidFill>
                      <a:srgbClr val="000000"/>
                    </a:solidFill>
                  </a:tcPr>
                </a:tc>
                <a:tc>
                  <a:txBody>
                    <a:bodyPr/>
                    <a:lstStyle/>
                    <a:p>
                      <a:pPr marL="0" lvl="0" indent="0" algn="ctr" rtl="0">
                        <a:spcBef>
                          <a:spcPts val="0"/>
                        </a:spcBef>
                        <a:spcAft>
                          <a:spcPts val="0"/>
                        </a:spcAft>
                        <a:buNone/>
                      </a:pPr>
                      <a:r>
                        <a:rPr lang="en-US" sz="1300" b="1">
                          <a:solidFill>
                            <a:schemeClr val="bg1"/>
                          </a:solidFill>
                        </a:rPr>
                        <a:t>$6.4</a:t>
                      </a:r>
                      <a:endParaRPr sz="1300" b="1">
                        <a:solidFill>
                          <a:schemeClr val="bg1"/>
                        </a:solidFill>
                      </a:endParaRPr>
                    </a:p>
                  </a:txBody>
                  <a:tcPr marL="91425" marR="91425" marT="83114" marB="83114">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US" sz="1300" b="1">
                          <a:solidFill>
                            <a:schemeClr val="bg1"/>
                          </a:solidFill>
                        </a:rPr>
                        <a:t>$3.2</a:t>
                      </a:r>
                      <a:endParaRPr sz="1300" b="1">
                        <a:solidFill>
                          <a:schemeClr val="bg1"/>
                        </a:solidFill>
                      </a:endParaRPr>
                    </a:p>
                  </a:txBody>
                  <a:tcPr marL="91425" marR="91425" marT="83114" marB="83114">
                    <a:lnL w="9525" cap="flat" cmpd="sng">
                      <a:solidFill>
                        <a:srgbClr val="9E9E9E"/>
                      </a:solidFill>
                      <a:prstDash val="solid"/>
                      <a:round/>
                      <a:headEnd type="none" w="sm" len="sm"/>
                      <a:tailEnd type="none" w="sm" len="sm"/>
                    </a:lnL>
                    <a:lnR w="9525" cap="flat" cmpd="sng" algn="ctr">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6"/>
                  </a:ext>
                </a:extLst>
              </a:tr>
            </a:tbl>
          </a:graphicData>
        </a:graphic>
      </p:graphicFrame>
      <p:sp>
        <p:nvSpPr>
          <p:cNvPr id="4" name="Google Shape;218;p24">
            <a:extLst>
              <a:ext uri="{FF2B5EF4-FFF2-40B4-BE49-F238E27FC236}">
                <a16:creationId xmlns:a16="http://schemas.microsoft.com/office/drawing/2014/main" id="{C3200469-2606-D18A-07F5-0607381DEF3E}"/>
              </a:ext>
            </a:extLst>
          </p:cNvPr>
          <p:cNvSpPr txBox="1"/>
          <p:nvPr/>
        </p:nvSpPr>
        <p:spPr>
          <a:xfrm>
            <a:off x="196799" y="476020"/>
            <a:ext cx="8750400" cy="601949"/>
          </a:xfrm>
          <a:prstGeom prst="rect">
            <a:avLst/>
          </a:prstGeom>
          <a:noFill/>
          <a:ln>
            <a:noFill/>
          </a:ln>
        </p:spPr>
        <p:txBody>
          <a:bodyPr spcFirstLastPara="1" wrap="square" lIns="91425" tIns="91425" rIns="91425" bIns="91425" anchor="t" anchorCtr="0">
            <a:noAutofit/>
          </a:bodyPr>
          <a:lstStyle/>
          <a:p>
            <a:pPr algn="ctr"/>
            <a:r>
              <a:rPr lang="en-US" sz="1800" b="1">
                <a:solidFill>
                  <a:schemeClr val="dk1"/>
                </a:solidFill>
              </a:rPr>
              <a:t>AIR T, INC. YTD FY25 Dividends Received from Equity Method Investees</a:t>
            </a:r>
          </a:p>
          <a:p>
            <a:pPr marL="0" lvl="0" indent="0" algn="ctr" rtl="0">
              <a:spcBef>
                <a:spcPts val="0"/>
              </a:spcBef>
              <a:spcAft>
                <a:spcPts val="0"/>
              </a:spcAft>
              <a:buNone/>
            </a:pPr>
            <a:r>
              <a:rPr lang="en-US" sz="1600" b="1">
                <a:solidFill>
                  <a:schemeClr val="dk1"/>
                </a:solidFill>
              </a:rPr>
              <a:t>(For the Twelve-Month Period Ended </a:t>
            </a:r>
            <a:r>
              <a:rPr lang="en-US" sz="1600" b="1">
                <a:solidFill>
                  <a:schemeClr val="tx1"/>
                </a:solidFill>
              </a:rPr>
              <a:t>3/31</a:t>
            </a:r>
            <a:r>
              <a:rPr lang="en-US" sz="1600" b="1">
                <a:solidFill>
                  <a:schemeClr val="dk1"/>
                </a:solidFill>
              </a:rPr>
              <a:t>)</a:t>
            </a:r>
            <a:endParaRPr lang="en-US" sz="1600">
              <a:solidFill>
                <a:schemeClr val="dk1"/>
              </a:solidFill>
            </a:endParaRPr>
          </a:p>
        </p:txBody>
      </p:sp>
    </p:spTree>
    <p:extLst>
      <p:ext uri="{BB962C8B-B14F-4D97-AF65-F5344CB8AC3E}">
        <p14:creationId xmlns:p14="http://schemas.microsoft.com/office/powerpoint/2010/main" val="3124151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0"/>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24</a:t>
            </a:fld>
            <a:endParaRPr b="1">
              <a:solidFill>
                <a:srgbClr val="FFFFFF"/>
              </a:solidFill>
            </a:endParaRPr>
          </a:p>
        </p:txBody>
      </p:sp>
      <p:pic>
        <p:nvPicPr>
          <p:cNvPr id="335" name="Google Shape;335;p30"/>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336" name="Google Shape;336;p30"/>
          <p:cNvPicPr preferRelativeResize="0"/>
          <p:nvPr/>
        </p:nvPicPr>
        <p:blipFill>
          <a:blip r:embed="rId4">
            <a:alphaModFix/>
          </a:blip>
          <a:stretch>
            <a:fillRect/>
          </a:stretch>
        </p:blipFill>
        <p:spPr>
          <a:xfrm>
            <a:off x="818217" y="4794500"/>
            <a:ext cx="2262669" cy="220500"/>
          </a:xfrm>
          <a:prstGeom prst="rect">
            <a:avLst/>
          </a:prstGeom>
          <a:noFill/>
          <a:ln>
            <a:noFill/>
          </a:ln>
        </p:spPr>
      </p:pic>
      <p:sp>
        <p:nvSpPr>
          <p:cNvPr id="337" name="Google Shape;337;p30"/>
          <p:cNvSpPr/>
          <p:nvPr/>
        </p:nvSpPr>
        <p:spPr>
          <a:xfrm>
            <a:off x="0" y="154525"/>
            <a:ext cx="28959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txBox="1"/>
          <p:nvPr/>
        </p:nvSpPr>
        <p:spPr>
          <a:xfrm>
            <a:off x="95822" y="66375"/>
            <a:ext cx="24087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CAPITALIZATION TABLE</a:t>
            </a:r>
            <a:endParaRPr b="1">
              <a:solidFill>
                <a:srgbClr val="FFFFFF"/>
              </a:solidFill>
            </a:endParaRPr>
          </a:p>
        </p:txBody>
      </p:sp>
      <p:sp>
        <p:nvSpPr>
          <p:cNvPr id="339" name="Google Shape;339;p30"/>
          <p:cNvSpPr txBox="1"/>
          <p:nvPr/>
        </p:nvSpPr>
        <p:spPr>
          <a:xfrm>
            <a:off x="401994" y="741016"/>
            <a:ext cx="2068251" cy="241158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algn="ctr"/>
            <a:r>
              <a:rPr lang="en" sz="1200" b="1">
                <a:solidFill>
                  <a:schemeClr val="dk1"/>
                </a:solidFill>
              </a:rPr>
              <a:t>AIR T, INC.’s capital structure is designed to appropriately shape</a:t>
            </a:r>
            <a:r>
              <a:rPr lang="en-US" sz="1200" b="1">
                <a:solidFill>
                  <a:schemeClr val="dk1"/>
                </a:solidFill>
              </a:rPr>
              <a:t> our bet sizes</a:t>
            </a:r>
            <a:r>
              <a:rPr lang="en" sz="1200" b="1">
                <a:solidFill>
                  <a:schemeClr val="dk1"/>
                </a:solidFill>
              </a:rPr>
              <a:t>; in part by utilizing non-recourse leverage</a:t>
            </a:r>
            <a:br>
              <a:rPr lang="en" sz="1200" b="1">
                <a:solidFill>
                  <a:schemeClr val="dk1"/>
                </a:solidFill>
              </a:rPr>
            </a:br>
            <a:br>
              <a:rPr lang="en" sz="1200" b="1">
                <a:solidFill>
                  <a:schemeClr val="dk1"/>
                </a:solidFill>
              </a:rPr>
            </a:br>
            <a:r>
              <a:rPr lang="en" sz="1200" b="1">
                <a:solidFill>
                  <a:schemeClr val="dk1"/>
                </a:solidFill>
              </a:rPr>
              <a:t>For example, </a:t>
            </a:r>
            <a:r>
              <a:rPr lang="en-US" sz="1200" b="1">
                <a:solidFill>
                  <a:schemeClr val="dk1"/>
                </a:solidFill>
              </a:rPr>
              <a:t>AIR T guarantees </a:t>
            </a:r>
            <a:r>
              <a:rPr lang="en" sz="1200" b="1">
                <a:solidFill>
                  <a:schemeClr val="dk1"/>
                </a:solidFill>
              </a:rPr>
              <a:t>Contrail’</a:t>
            </a:r>
            <a:r>
              <a:rPr lang="en-US" sz="1200" b="1">
                <a:solidFill>
                  <a:schemeClr val="dk1"/>
                </a:solidFill>
              </a:rPr>
              <a:t>s bank loans to a maximum limit of</a:t>
            </a:r>
            <a:r>
              <a:rPr lang="en" sz="1200" b="1">
                <a:solidFill>
                  <a:schemeClr val="dk1"/>
                </a:solidFill>
              </a:rPr>
              <a:t> $1.6 million.</a:t>
            </a:r>
          </a:p>
        </p:txBody>
      </p:sp>
      <p:sp>
        <p:nvSpPr>
          <p:cNvPr id="2" name="TextBox 1">
            <a:extLst>
              <a:ext uri="{FF2B5EF4-FFF2-40B4-BE49-F238E27FC236}">
                <a16:creationId xmlns:a16="http://schemas.microsoft.com/office/drawing/2014/main" id="{3C57A396-2574-D620-7658-158831B92D4D}"/>
              </a:ext>
            </a:extLst>
          </p:cNvPr>
          <p:cNvSpPr txBox="1"/>
          <p:nvPr/>
        </p:nvSpPr>
        <p:spPr>
          <a:xfrm>
            <a:off x="413824" y="3384512"/>
            <a:ext cx="2068251" cy="1323439"/>
          </a:xfrm>
          <a:prstGeom prst="rect">
            <a:avLst/>
          </a:prstGeom>
          <a:noFill/>
        </p:spPr>
        <p:txBody>
          <a:bodyPr wrap="square" rtlCol="0">
            <a:spAutoFit/>
          </a:bodyPr>
          <a:lstStyle/>
          <a:p>
            <a:r>
              <a:rPr lang="en-US" sz="1000" b="0" i="0" baseline="30000">
                <a:solidFill>
                  <a:srgbClr val="000000"/>
                </a:solidFill>
                <a:effectLst/>
                <a:latin typeface="+mj-lt"/>
              </a:rPr>
              <a:t>1</a:t>
            </a:r>
            <a:r>
              <a:rPr lang="en-US" sz="1000" b="0" i="0">
                <a:solidFill>
                  <a:srgbClr val="000000"/>
                </a:solidFill>
                <a:effectLst/>
                <a:latin typeface="+mj-lt"/>
              </a:rPr>
              <a:t>The revolver and term notes with MBT were fully paid off with the proceeds from the new credit agreement with Alerus. The company terminated all commitments under the credit facility with MBT as of August 29, 2024.</a:t>
            </a:r>
            <a:endParaRPr lang="en-US" sz="1000">
              <a:latin typeface="+mj-lt"/>
            </a:endParaRPr>
          </a:p>
        </p:txBody>
      </p:sp>
      <p:pic>
        <p:nvPicPr>
          <p:cNvPr id="4" name="Picture 3">
            <a:extLst>
              <a:ext uri="{FF2B5EF4-FFF2-40B4-BE49-F238E27FC236}">
                <a16:creationId xmlns:a16="http://schemas.microsoft.com/office/drawing/2014/main" id="{2F035664-F5EB-E8E1-CEB4-BC4DE419F8A9}"/>
              </a:ext>
            </a:extLst>
          </p:cNvPr>
          <p:cNvPicPr>
            <a:picLocks noChangeAspect="1"/>
          </p:cNvPicPr>
          <p:nvPr/>
        </p:nvPicPr>
        <p:blipFill>
          <a:blip r:embed="rId5"/>
          <a:stretch>
            <a:fillRect/>
          </a:stretch>
        </p:blipFill>
        <p:spPr>
          <a:xfrm>
            <a:off x="2965596" y="219185"/>
            <a:ext cx="5986997" cy="448876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txBox="1"/>
          <p:nvPr/>
        </p:nvSpPr>
        <p:spPr>
          <a:xfrm>
            <a:off x="196150" y="523734"/>
            <a:ext cx="8750400" cy="71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tx1"/>
                </a:solidFill>
                <a:highlight>
                  <a:srgbClr val="FFFFFF"/>
                </a:highlight>
              </a:rPr>
              <a:t>Calibrated Investments &amp; Capitalization Structure</a:t>
            </a:r>
            <a:endParaRPr sz="2400">
              <a:solidFill>
                <a:schemeClr val="tx1"/>
              </a:solidFill>
            </a:endParaRPr>
          </a:p>
        </p:txBody>
      </p:sp>
      <p:sp>
        <p:nvSpPr>
          <p:cNvPr id="322" name="Google Shape;322;p29"/>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25</a:t>
            </a:fld>
            <a:endParaRPr b="1">
              <a:solidFill>
                <a:srgbClr val="FFFFFF"/>
              </a:solidFill>
            </a:endParaRPr>
          </a:p>
        </p:txBody>
      </p:sp>
      <p:sp>
        <p:nvSpPr>
          <p:cNvPr id="323" name="Google Shape;323;p29"/>
          <p:cNvSpPr txBox="1"/>
          <p:nvPr/>
        </p:nvSpPr>
        <p:spPr>
          <a:xfrm>
            <a:off x="4153324" y="2860574"/>
            <a:ext cx="4577213" cy="1435862"/>
          </a:xfrm>
          <a:prstGeom prst="rect">
            <a:avLst/>
          </a:prstGeom>
          <a:noFill/>
          <a:ln>
            <a:noFill/>
          </a:ln>
        </p:spPr>
        <p:txBody>
          <a:bodyPr spcFirstLastPara="1" wrap="square" lIns="91425" tIns="91425" rIns="91425" bIns="91425" anchor="ctr" anchorCtr="0">
            <a:noAutofit/>
          </a:bodyPr>
          <a:lstStyle/>
          <a:p>
            <a:pPr>
              <a:spcAft>
                <a:spcPts val="100"/>
              </a:spcAft>
            </a:pPr>
            <a:r>
              <a:rPr lang="en-US" sz="1350" b="1">
                <a:solidFill>
                  <a:schemeClr val="tx1"/>
                </a:solidFill>
              </a:rPr>
              <a:t>Risk Management: Downside Protection</a:t>
            </a:r>
          </a:p>
          <a:p>
            <a:pPr marL="115888" indent="-115888">
              <a:spcAft>
                <a:spcPts val="100"/>
              </a:spcAft>
              <a:buFont typeface="Arial" panose="020B0604020202020204" pitchFamily="34" charset="0"/>
              <a:buChar char="•"/>
            </a:pPr>
            <a:r>
              <a:rPr lang="en-US" sz="1350">
                <a:solidFill>
                  <a:schemeClr val="tx1"/>
                </a:solidFill>
              </a:rPr>
              <a:t>Anti-fragile company</a:t>
            </a:r>
          </a:p>
          <a:p>
            <a:pPr marL="115888" indent="-115888">
              <a:spcAft>
                <a:spcPts val="100"/>
              </a:spcAft>
              <a:buFont typeface="Arial" panose="020B0604020202020204" pitchFamily="34" charset="0"/>
              <a:buChar char="•"/>
            </a:pPr>
            <a:r>
              <a:rPr lang="en-US" sz="1350">
                <a:solidFill>
                  <a:schemeClr val="tx1"/>
                </a:solidFill>
              </a:rPr>
              <a:t>Islands of segregated assets and businesses</a:t>
            </a:r>
          </a:p>
          <a:p>
            <a:pPr marL="115888" indent="-115888">
              <a:spcAft>
                <a:spcPts val="100"/>
              </a:spcAft>
              <a:buFont typeface="Arial" panose="020B0604020202020204" pitchFamily="34" charset="0"/>
              <a:buChar char="•"/>
            </a:pPr>
            <a:r>
              <a:rPr lang="en-US" sz="1350">
                <a:solidFill>
                  <a:schemeClr val="tx1"/>
                </a:solidFill>
              </a:rPr>
              <a:t>Market-driven and savvy risk management program that </a:t>
            </a:r>
            <a:br>
              <a:rPr lang="en-US" sz="1350">
                <a:solidFill>
                  <a:schemeClr val="tx1"/>
                </a:solidFill>
              </a:rPr>
            </a:br>
            <a:r>
              <a:rPr lang="en-US" sz="1350">
                <a:solidFill>
                  <a:schemeClr val="tx1"/>
                </a:solidFill>
              </a:rPr>
              <a:t>oversees all of the company</a:t>
            </a:r>
          </a:p>
        </p:txBody>
      </p:sp>
      <p:sp>
        <p:nvSpPr>
          <p:cNvPr id="324" name="Google Shape;324;p29"/>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txBox="1"/>
          <p:nvPr/>
        </p:nvSpPr>
        <p:spPr>
          <a:xfrm>
            <a:off x="95830" y="66383"/>
            <a:ext cx="14256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STRUCTURE</a:t>
            </a:r>
            <a:endParaRPr b="1">
              <a:solidFill>
                <a:srgbClr val="FFFFFF"/>
              </a:solidFill>
            </a:endParaRPr>
          </a:p>
        </p:txBody>
      </p:sp>
      <p:pic>
        <p:nvPicPr>
          <p:cNvPr id="326" name="Google Shape;326;p29"/>
          <p:cNvPicPr preferRelativeResize="0"/>
          <p:nvPr/>
        </p:nvPicPr>
        <p:blipFill>
          <a:blip r:embed="rId3">
            <a:alphaModFix/>
          </a:blip>
          <a:stretch>
            <a:fillRect/>
          </a:stretch>
        </p:blipFill>
        <p:spPr>
          <a:xfrm>
            <a:off x="212750" y="4804377"/>
            <a:ext cx="566381" cy="200737"/>
          </a:xfrm>
          <a:prstGeom prst="rect">
            <a:avLst/>
          </a:prstGeom>
          <a:noFill/>
          <a:ln>
            <a:noFill/>
          </a:ln>
        </p:spPr>
      </p:pic>
      <p:sp>
        <p:nvSpPr>
          <p:cNvPr id="12" name="Google Shape;323;p29">
            <a:extLst>
              <a:ext uri="{FF2B5EF4-FFF2-40B4-BE49-F238E27FC236}">
                <a16:creationId xmlns:a16="http://schemas.microsoft.com/office/drawing/2014/main" id="{CD92BB01-FF8B-7DEC-FC36-0BD11F5FA447}"/>
              </a:ext>
            </a:extLst>
          </p:cNvPr>
          <p:cNvSpPr txBox="1"/>
          <p:nvPr/>
        </p:nvSpPr>
        <p:spPr>
          <a:xfrm>
            <a:off x="4153325" y="1434974"/>
            <a:ext cx="4577213" cy="1289176"/>
          </a:xfrm>
          <a:prstGeom prst="rect">
            <a:avLst/>
          </a:prstGeom>
          <a:noFill/>
          <a:ln>
            <a:noFill/>
          </a:ln>
        </p:spPr>
        <p:txBody>
          <a:bodyPr spcFirstLastPara="1" wrap="square" lIns="91425" tIns="91425" rIns="91425" bIns="91425" anchor="ctr" anchorCtr="0">
            <a:noAutofit/>
          </a:bodyPr>
          <a:lstStyle/>
          <a:p>
            <a:pPr>
              <a:spcAft>
                <a:spcPts val="100"/>
              </a:spcAft>
            </a:pPr>
            <a:r>
              <a:rPr lang="en-US" sz="1350" b="1">
                <a:solidFill>
                  <a:schemeClr val="tx1"/>
                </a:solidFill>
              </a:rPr>
              <a:t>Tailored, Limited, Convex Exposures</a:t>
            </a:r>
          </a:p>
          <a:p>
            <a:pPr marL="115888" indent="-115888">
              <a:spcAft>
                <a:spcPts val="100"/>
              </a:spcAft>
              <a:buFont typeface="Arial" panose="020B0604020202020204" pitchFamily="34" charset="0"/>
              <a:buChar char="•"/>
            </a:pPr>
            <a:r>
              <a:rPr lang="en-US" sz="1350">
                <a:solidFill>
                  <a:schemeClr val="tx1"/>
                </a:solidFill>
              </a:rPr>
              <a:t>Convexity-promoting organizational design</a:t>
            </a:r>
          </a:p>
          <a:p>
            <a:pPr marL="115888" indent="-115888">
              <a:spcAft>
                <a:spcPts val="100"/>
              </a:spcAft>
              <a:buFont typeface="Arial" panose="020B0604020202020204" pitchFamily="34" charset="0"/>
              <a:buChar char="•"/>
            </a:pPr>
            <a:r>
              <a:rPr lang="en-US" sz="1350">
                <a:solidFill>
                  <a:schemeClr val="tx1"/>
                </a:solidFill>
              </a:rPr>
              <a:t>Kelly-calibrated investments: sized to edge &amp; bankroll</a:t>
            </a:r>
          </a:p>
          <a:p>
            <a:pPr marL="115888" indent="-115888">
              <a:spcAft>
                <a:spcPts val="100"/>
              </a:spcAft>
              <a:buFont typeface="Arial" panose="020B0604020202020204" pitchFamily="34" charset="0"/>
              <a:buChar char="•"/>
            </a:pPr>
            <a:r>
              <a:rPr lang="en-US" sz="1350">
                <a:solidFill>
                  <a:schemeClr val="tx1"/>
                </a:solidFill>
              </a:rPr>
              <a:t>Limit downside: tailored exposures</a:t>
            </a:r>
          </a:p>
        </p:txBody>
      </p:sp>
      <p:pic>
        <p:nvPicPr>
          <p:cNvPr id="13" name="Google Shape;159;p21">
            <a:extLst>
              <a:ext uri="{FF2B5EF4-FFF2-40B4-BE49-F238E27FC236}">
                <a16:creationId xmlns:a16="http://schemas.microsoft.com/office/drawing/2014/main" id="{C3984B14-F926-220D-AC11-0FEB2DBC3F60}"/>
              </a:ext>
            </a:extLst>
          </p:cNvPr>
          <p:cNvPicPr preferRelativeResize="0"/>
          <p:nvPr/>
        </p:nvPicPr>
        <p:blipFill>
          <a:blip r:embed="rId4">
            <a:alphaModFix/>
          </a:blip>
          <a:stretch>
            <a:fillRect/>
          </a:stretch>
        </p:blipFill>
        <p:spPr>
          <a:xfrm>
            <a:off x="0" y="1588883"/>
            <a:ext cx="3887259" cy="2616945"/>
          </a:xfrm>
          <a:prstGeom prst="rect">
            <a:avLst/>
          </a:prstGeom>
          <a:noFill/>
          <a:ln>
            <a:noFill/>
          </a:ln>
        </p:spPr>
      </p:pic>
    </p:spTree>
    <p:extLst>
      <p:ext uri="{BB962C8B-B14F-4D97-AF65-F5344CB8AC3E}">
        <p14:creationId xmlns:p14="http://schemas.microsoft.com/office/powerpoint/2010/main" val="2425760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5"/>
          <p:cNvSpPr/>
          <p:nvPr/>
        </p:nvSpPr>
        <p:spPr>
          <a:xfrm>
            <a:off x="0" y="154525"/>
            <a:ext cx="32490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txBox="1"/>
          <p:nvPr/>
        </p:nvSpPr>
        <p:spPr>
          <a:xfrm>
            <a:off x="95820" y="66375"/>
            <a:ext cx="29862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FINANCIAL HIGHLIGHTS</a:t>
            </a:r>
            <a:endParaRPr b="1">
              <a:solidFill>
                <a:srgbClr val="FFFFFF"/>
              </a:solidFill>
            </a:endParaRPr>
          </a:p>
        </p:txBody>
      </p:sp>
      <p:sp>
        <p:nvSpPr>
          <p:cNvPr id="490" name="Google Shape;490;p35"/>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26</a:t>
            </a:fld>
            <a:endParaRPr b="1">
              <a:solidFill>
                <a:srgbClr val="FFFFFF"/>
              </a:solidFill>
            </a:endParaRPr>
          </a:p>
        </p:txBody>
      </p:sp>
      <p:pic>
        <p:nvPicPr>
          <p:cNvPr id="492" name="Google Shape;492;p35"/>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493" name="Google Shape;493;p35"/>
          <p:cNvPicPr preferRelativeResize="0"/>
          <p:nvPr/>
        </p:nvPicPr>
        <p:blipFill>
          <a:blip r:embed="rId4">
            <a:alphaModFix/>
          </a:blip>
          <a:stretch>
            <a:fillRect/>
          </a:stretch>
        </p:blipFill>
        <p:spPr>
          <a:xfrm>
            <a:off x="818217" y="4794500"/>
            <a:ext cx="2262669" cy="220500"/>
          </a:xfrm>
          <a:prstGeom prst="rect">
            <a:avLst/>
          </a:prstGeom>
          <a:noFill/>
          <a:ln>
            <a:noFill/>
          </a:ln>
        </p:spPr>
      </p:pic>
      <p:sp>
        <p:nvSpPr>
          <p:cNvPr id="496" name="Google Shape;496;p35"/>
          <p:cNvSpPr txBox="1"/>
          <p:nvPr/>
        </p:nvSpPr>
        <p:spPr>
          <a:xfrm>
            <a:off x="4419600" y="4623349"/>
            <a:ext cx="4007708" cy="478201"/>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000">
                <a:solidFill>
                  <a:schemeClr val="tx1"/>
                </a:solidFill>
              </a:rPr>
              <a:t>*Reporting period 9/30/13 to 6/16/25, </a:t>
            </a:r>
            <a:r>
              <a:rPr lang="en-US" sz="1000">
                <a:solidFill>
                  <a:schemeClr val="tx1"/>
                </a:solidFill>
              </a:rPr>
              <a:t>includes $4M Trust Preferred dividend to common shareholders, paid August 12, 2022.</a:t>
            </a:r>
          </a:p>
          <a:p>
            <a:pPr marL="0" lvl="0" indent="0" rtl="0">
              <a:lnSpc>
                <a:spcPct val="115000"/>
              </a:lnSpc>
              <a:spcBef>
                <a:spcPts val="0"/>
              </a:spcBef>
              <a:spcAft>
                <a:spcPts val="0"/>
              </a:spcAft>
              <a:buNone/>
            </a:pPr>
            <a:endParaRPr sz="900">
              <a:solidFill>
                <a:schemeClr val="tx1"/>
              </a:solidFill>
            </a:endParaRPr>
          </a:p>
        </p:txBody>
      </p:sp>
      <p:sp>
        <p:nvSpPr>
          <p:cNvPr id="4" name="TextBox 3">
            <a:extLst>
              <a:ext uri="{FF2B5EF4-FFF2-40B4-BE49-F238E27FC236}">
                <a16:creationId xmlns:a16="http://schemas.microsoft.com/office/drawing/2014/main" id="{4882A8C1-50CB-66BC-CA66-83B740D56BF0}"/>
              </a:ext>
            </a:extLst>
          </p:cNvPr>
          <p:cNvSpPr txBox="1"/>
          <p:nvPr/>
        </p:nvSpPr>
        <p:spPr>
          <a:xfrm>
            <a:off x="4419599" y="4467674"/>
            <a:ext cx="3955473" cy="246221"/>
          </a:xfrm>
          <a:prstGeom prst="rect">
            <a:avLst/>
          </a:prstGeom>
          <a:noFill/>
        </p:spPr>
        <p:txBody>
          <a:bodyPr wrap="square" rtlCol="0">
            <a:spAutoFit/>
          </a:bodyPr>
          <a:lstStyle/>
          <a:p>
            <a:r>
              <a:rPr lang="en-US" sz="1000" baseline="30000"/>
              <a:t>+ </a:t>
            </a:r>
            <a:r>
              <a:rPr lang="en-US" sz="1000"/>
              <a:t>Compares to 11.6% return of the S&amp;P 500 over the same period</a:t>
            </a:r>
          </a:p>
        </p:txBody>
      </p:sp>
      <p:pic>
        <p:nvPicPr>
          <p:cNvPr id="6" name="Picture 5">
            <a:extLst>
              <a:ext uri="{FF2B5EF4-FFF2-40B4-BE49-F238E27FC236}">
                <a16:creationId xmlns:a16="http://schemas.microsoft.com/office/drawing/2014/main" id="{F0862296-717D-DDDF-4060-C4A77D594C0D}"/>
              </a:ext>
            </a:extLst>
          </p:cNvPr>
          <p:cNvPicPr>
            <a:picLocks noChangeAspect="1"/>
          </p:cNvPicPr>
          <p:nvPr/>
        </p:nvPicPr>
        <p:blipFill>
          <a:blip r:embed="rId5"/>
          <a:stretch>
            <a:fillRect/>
          </a:stretch>
        </p:blipFill>
        <p:spPr>
          <a:xfrm>
            <a:off x="866692" y="731957"/>
            <a:ext cx="7410616" cy="3657880"/>
          </a:xfrm>
          <a:prstGeom prst="rect">
            <a:avLst/>
          </a:prstGeom>
        </p:spPr>
      </p:pic>
      <p:sp>
        <p:nvSpPr>
          <p:cNvPr id="7" name="TextBox 6">
            <a:extLst>
              <a:ext uri="{FF2B5EF4-FFF2-40B4-BE49-F238E27FC236}">
                <a16:creationId xmlns:a16="http://schemas.microsoft.com/office/drawing/2014/main" id="{0A742C85-A027-59B5-3FA7-528BFD00FDCD}"/>
              </a:ext>
            </a:extLst>
          </p:cNvPr>
          <p:cNvSpPr txBox="1"/>
          <p:nvPr/>
        </p:nvSpPr>
        <p:spPr>
          <a:xfrm>
            <a:off x="212750" y="731957"/>
            <a:ext cx="4359250" cy="1200329"/>
          </a:xfrm>
          <a:prstGeom prst="rect">
            <a:avLst/>
          </a:prstGeom>
          <a:noFill/>
        </p:spPr>
        <p:txBody>
          <a:bodyPr wrap="square" rtlCol="0">
            <a:spAutoFit/>
          </a:bodyPr>
          <a:lstStyle/>
          <a:p>
            <a:pPr marL="0" lvl="0" indent="0" algn="l" rtl="0">
              <a:lnSpc>
                <a:spcPct val="100000"/>
              </a:lnSpc>
              <a:spcBef>
                <a:spcPts val="0"/>
              </a:spcBef>
              <a:spcAft>
                <a:spcPts val="0"/>
              </a:spcAft>
              <a:buNone/>
            </a:pPr>
            <a:r>
              <a:rPr lang="en" sz="2400" b="1">
                <a:solidFill>
                  <a:schemeClr val="tx1"/>
                </a:solidFill>
              </a:rPr>
              <a:t>Since 12/31/2013, the share price of AIRT has increased by </a:t>
            </a:r>
            <a:r>
              <a:rPr lang="en-US" sz="2400" b="1">
                <a:solidFill>
                  <a:schemeClr val="tx1"/>
                </a:solidFill>
              </a:rPr>
              <a:t>11.1% per annum*</a:t>
            </a:r>
            <a:r>
              <a:rPr lang="en-US" sz="2400" b="1" baseline="30000">
                <a:solidFill>
                  <a:schemeClr val="tx1"/>
                </a:solidFill>
              </a:rPr>
              <a:t>+</a:t>
            </a:r>
            <a:r>
              <a:rPr lang="en-US" sz="2400" b="1">
                <a:solidFill>
                  <a:schemeClr val="tx1"/>
                </a:solidFill>
              </a:rPr>
              <a:t>.</a:t>
            </a:r>
          </a:p>
        </p:txBody>
      </p:sp>
      <p:sp>
        <p:nvSpPr>
          <p:cNvPr id="9" name="TextBox 8">
            <a:extLst>
              <a:ext uri="{FF2B5EF4-FFF2-40B4-BE49-F238E27FC236}">
                <a16:creationId xmlns:a16="http://schemas.microsoft.com/office/drawing/2014/main" id="{6622BF4B-1A22-1D10-4006-D9F5F74C8BB7}"/>
              </a:ext>
            </a:extLst>
          </p:cNvPr>
          <p:cNvSpPr txBox="1"/>
          <p:nvPr/>
        </p:nvSpPr>
        <p:spPr>
          <a:xfrm>
            <a:off x="7936946" y="2329733"/>
            <a:ext cx="834887" cy="246221"/>
          </a:xfrm>
          <a:prstGeom prst="rect">
            <a:avLst/>
          </a:prstGeom>
          <a:noFill/>
        </p:spPr>
        <p:txBody>
          <a:bodyPr wrap="square" rtlCol="0">
            <a:spAutoFit/>
          </a:bodyPr>
          <a:lstStyle/>
          <a:p>
            <a:r>
              <a:rPr lang="en-US" sz="1000">
                <a:solidFill>
                  <a:schemeClr val="bg1">
                    <a:lumMod val="50000"/>
                  </a:schemeClr>
                </a:solidFill>
              </a:rPr>
              <a:t>$24.16</a:t>
            </a:r>
          </a:p>
        </p:txBody>
      </p:sp>
    </p:spTree>
    <p:extLst>
      <p:ext uri="{BB962C8B-B14F-4D97-AF65-F5344CB8AC3E}">
        <p14:creationId xmlns:p14="http://schemas.microsoft.com/office/powerpoint/2010/main" val="2412495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5"/>
          <p:cNvSpPr/>
          <p:nvPr/>
        </p:nvSpPr>
        <p:spPr>
          <a:xfrm>
            <a:off x="0" y="154525"/>
            <a:ext cx="32490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txBox="1"/>
          <p:nvPr/>
        </p:nvSpPr>
        <p:spPr>
          <a:xfrm>
            <a:off x="95820" y="66375"/>
            <a:ext cx="29862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FINANCIAL HIGHLIGHTS</a:t>
            </a:r>
            <a:endParaRPr b="1">
              <a:solidFill>
                <a:srgbClr val="FFFFFF"/>
              </a:solidFill>
            </a:endParaRPr>
          </a:p>
        </p:txBody>
      </p:sp>
      <p:sp>
        <p:nvSpPr>
          <p:cNvPr id="490" name="Google Shape;490;p35"/>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27</a:t>
            </a:fld>
            <a:endParaRPr b="1">
              <a:solidFill>
                <a:srgbClr val="FFFFFF"/>
              </a:solidFill>
            </a:endParaRPr>
          </a:p>
        </p:txBody>
      </p:sp>
      <p:pic>
        <p:nvPicPr>
          <p:cNvPr id="492" name="Google Shape;492;p35"/>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493" name="Google Shape;493;p35"/>
          <p:cNvPicPr preferRelativeResize="0"/>
          <p:nvPr/>
        </p:nvPicPr>
        <p:blipFill>
          <a:blip r:embed="rId4">
            <a:alphaModFix/>
          </a:blip>
          <a:stretch>
            <a:fillRect/>
          </a:stretch>
        </p:blipFill>
        <p:spPr>
          <a:xfrm>
            <a:off x="818217" y="4794500"/>
            <a:ext cx="2262669" cy="220500"/>
          </a:xfrm>
          <a:prstGeom prst="rect">
            <a:avLst/>
          </a:prstGeom>
          <a:noFill/>
          <a:ln>
            <a:noFill/>
          </a:ln>
        </p:spPr>
      </p:pic>
      <p:pic>
        <p:nvPicPr>
          <p:cNvPr id="3" name="Picture 2">
            <a:extLst>
              <a:ext uri="{FF2B5EF4-FFF2-40B4-BE49-F238E27FC236}">
                <a16:creationId xmlns:a16="http://schemas.microsoft.com/office/drawing/2014/main" id="{CA106FE9-5BD8-15ED-3E9C-9C109B4E3153}"/>
              </a:ext>
            </a:extLst>
          </p:cNvPr>
          <p:cNvPicPr>
            <a:picLocks noChangeAspect="1"/>
          </p:cNvPicPr>
          <p:nvPr/>
        </p:nvPicPr>
        <p:blipFill>
          <a:blip r:embed="rId5"/>
          <a:stretch>
            <a:fillRect/>
          </a:stretch>
        </p:blipFill>
        <p:spPr>
          <a:xfrm>
            <a:off x="1364097" y="426379"/>
            <a:ext cx="6415805" cy="4377998"/>
          </a:xfrm>
          <a:prstGeom prst="rect">
            <a:avLst/>
          </a:prstGeom>
        </p:spPr>
      </p:pic>
    </p:spTree>
    <p:extLst>
      <p:ext uri="{BB962C8B-B14F-4D97-AF65-F5344CB8AC3E}">
        <p14:creationId xmlns:p14="http://schemas.microsoft.com/office/powerpoint/2010/main" val="4023480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28</a:t>
            </a:fld>
            <a:endParaRPr b="1">
              <a:solidFill>
                <a:srgbClr val="FFFFFF"/>
              </a:solidFill>
            </a:endParaRPr>
          </a:p>
        </p:txBody>
      </p:sp>
      <p:sp>
        <p:nvSpPr>
          <p:cNvPr id="520" name="Google Shape;520;p37"/>
          <p:cNvSpPr/>
          <p:nvPr/>
        </p:nvSpPr>
        <p:spPr>
          <a:xfrm>
            <a:off x="0" y="1845700"/>
            <a:ext cx="9153600" cy="28089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txBox="1"/>
          <p:nvPr/>
        </p:nvSpPr>
        <p:spPr>
          <a:xfrm>
            <a:off x="0" y="2619100"/>
            <a:ext cx="9144000" cy="94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rPr>
              <a:t>GROWTH </a:t>
            </a:r>
            <a:r>
              <a:rPr lang="en-US" sz="4800" b="1">
                <a:solidFill>
                  <a:srgbClr val="FFFFFF"/>
                </a:solidFill>
              </a:rPr>
              <a:t>STRATEGIES</a:t>
            </a:r>
            <a:endParaRPr sz="4800">
              <a:solidFill>
                <a:srgbClr val="FFFFFF"/>
              </a:solidFill>
            </a:endParaRPr>
          </a:p>
        </p:txBody>
      </p:sp>
      <p:cxnSp>
        <p:nvCxnSpPr>
          <p:cNvPr id="522" name="Google Shape;522;p37"/>
          <p:cNvCxnSpPr/>
          <p:nvPr/>
        </p:nvCxnSpPr>
        <p:spPr>
          <a:xfrm>
            <a:off x="0" y="1839875"/>
            <a:ext cx="9166800" cy="0"/>
          </a:xfrm>
          <a:prstGeom prst="straightConnector1">
            <a:avLst/>
          </a:prstGeom>
          <a:noFill/>
          <a:ln w="114300" cap="flat" cmpd="sng">
            <a:solidFill>
              <a:srgbClr val="FFFFFF"/>
            </a:solidFill>
            <a:prstDash val="solid"/>
            <a:round/>
            <a:headEnd type="none" w="med" len="med"/>
            <a:tailEnd type="none" w="med" len="med"/>
          </a:ln>
        </p:spPr>
      </p:cxnSp>
      <p:pic>
        <p:nvPicPr>
          <p:cNvPr id="523" name="Google Shape;523;p37"/>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524" name="Google Shape;524;p37"/>
          <p:cNvPicPr preferRelativeResize="0"/>
          <p:nvPr/>
        </p:nvPicPr>
        <p:blipFill>
          <a:blip r:embed="rId4">
            <a:alphaModFix/>
          </a:blip>
          <a:stretch>
            <a:fillRect/>
          </a:stretch>
        </p:blipFill>
        <p:spPr>
          <a:xfrm>
            <a:off x="818217" y="4794500"/>
            <a:ext cx="2262669" cy="220500"/>
          </a:xfrm>
          <a:prstGeom prst="rect">
            <a:avLst/>
          </a:prstGeom>
          <a:noFill/>
          <a:ln>
            <a:noFill/>
          </a:ln>
        </p:spPr>
      </p:pic>
      <p:pic>
        <p:nvPicPr>
          <p:cNvPr id="525" name="Google Shape;525;p37"/>
          <p:cNvPicPr preferRelativeResize="0"/>
          <p:nvPr/>
        </p:nvPicPr>
        <p:blipFill rotWithShape="1">
          <a:blip r:embed="rId5">
            <a:alphaModFix/>
          </a:blip>
          <a:srcRect t="24576" b="40577"/>
          <a:stretch/>
        </p:blipFill>
        <p:spPr>
          <a:xfrm>
            <a:off x="-6600" y="0"/>
            <a:ext cx="9166800" cy="17923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8"/>
          <p:cNvSpPr/>
          <p:nvPr/>
        </p:nvSpPr>
        <p:spPr>
          <a:xfrm>
            <a:off x="0" y="154525"/>
            <a:ext cx="25527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8"/>
          <p:cNvSpPr txBox="1"/>
          <p:nvPr/>
        </p:nvSpPr>
        <p:spPr>
          <a:xfrm>
            <a:off x="95825" y="66375"/>
            <a:ext cx="228028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GROWTH </a:t>
            </a:r>
            <a:r>
              <a:rPr lang="en-US" b="1">
                <a:solidFill>
                  <a:srgbClr val="FFFFFF"/>
                </a:solidFill>
              </a:rPr>
              <a:t>STRATEGIES</a:t>
            </a:r>
            <a:endParaRPr b="1">
              <a:solidFill>
                <a:srgbClr val="FFFFFF"/>
              </a:solidFill>
            </a:endParaRPr>
          </a:p>
        </p:txBody>
      </p:sp>
      <p:sp>
        <p:nvSpPr>
          <p:cNvPr id="532" name="Google Shape;532;p38"/>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txBox="1"/>
          <p:nvPr/>
        </p:nvSpPr>
        <p:spPr>
          <a:xfrm>
            <a:off x="98700" y="727524"/>
            <a:ext cx="8946600" cy="732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a:solidFill>
                  <a:schemeClr val="dk1"/>
                </a:solidFill>
                <a:highlight>
                  <a:srgbClr val="FFFFFF"/>
                </a:highlight>
              </a:rPr>
              <a:t>Our </a:t>
            </a:r>
            <a:r>
              <a:rPr lang="en-US" sz="2400" b="1">
                <a:solidFill>
                  <a:schemeClr val="dk1"/>
                </a:solidFill>
                <a:highlight>
                  <a:srgbClr val="FFFFFF"/>
                </a:highlight>
              </a:rPr>
              <a:t>four</a:t>
            </a:r>
            <a:r>
              <a:rPr lang="en" sz="2400" b="1">
                <a:solidFill>
                  <a:schemeClr val="dk1"/>
                </a:solidFill>
                <a:highlight>
                  <a:srgbClr val="FFFFFF"/>
                </a:highlight>
              </a:rPr>
              <a:t> growth strategies are...</a:t>
            </a:r>
            <a:endParaRPr sz="2400" b="1">
              <a:solidFill>
                <a:schemeClr val="dk1"/>
              </a:solidFill>
              <a:highlight>
                <a:srgbClr val="FFFFFF"/>
              </a:highlight>
            </a:endParaRPr>
          </a:p>
        </p:txBody>
      </p:sp>
      <p:sp>
        <p:nvSpPr>
          <p:cNvPr id="534" name="Google Shape;534;p38"/>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29</a:t>
            </a:fld>
            <a:endParaRPr b="1">
              <a:solidFill>
                <a:srgbClr val="FFFFFF"/>
              </a:solidFill>
            </a:endParaRPr>
          </a:p>
        </p:txBody>
      </p:sp>
      <p:sp>
        <p:nvSpPr>
          <p:cNvPr id="535" name="Google Shape;535;p38"/>
          <p:cNvSpPr txBox="1"/>
          <p:nvPr/>
        </p:nvSpPr>
        <p:spPr>
          <a:xfrm>
            <a:off x="1550525" y="1400199"/>
            <a:ext cx="6400200" cy="29559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Invest </a:t>
            </a:r>
            <a:r>
              <a:rPr lang="en-US" sz="1600">
                <a:solidFill>
                  <a:schemeClr val="dk1"/>
                </a:solidFill>
              </a:rPr>
              <a:t>to build</a:t>
            </a:r>
            <a:r>
              <a:rPr lang="en" sz="1600">
                <a:solidFill>
                  <a:schemeClr val="dk1"/>
                </a:solidFill>
              </a:rPr>
              <a:t> our current high-performing businesses.</a:t>
            </a:r>
            <a:br>
              <a:rPr lang="en" sz="1600">
                <a:solidFill>
                  <a:schemeClr val="dk1"/>
                </a:solidFill>
              </a:rPr>
            </a:b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Seek to acquire new cash-flow generating businesses.</a:t>
            </a:r>
            <a:br>
              <a:rPr lang="en" sz="1600">
                <a:solidFill>
                  <a:schemeClr val="dk1"/>
                </a:solidFill>
              </a:rPr>
            </a:b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Identify great marketable securities or alternative assets.</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Create unique investment products and fund alongside</a:t>
            </a:r>
            <a:r>
              <a:rPr lang="en-US" sz="1600">
                <a:solidFill>
                  <a:schemeClr val="dk1"/>
                </a:solidFill>
              </a:rPr>
              <a:t> third-party</a:t>
            </a:r>
            <a:r>
              <a:rPr lang="en" sz="1600">
                <a:solidFill>
                  <a:schemeClr val="dk1"/>
                </a:solidFill>
              </a:rPr>
              <a:t> capital partners</a:t>
            </a:r>
            <a:r>
              <a:rPr lang="en-US" sz="1600">
                <a:solidFill>
                  <a:schemeClr val="dk1"/>
                </a:solidFill>
              </a:rPr>
              <a:t>hips</a:t>
            </a:r>
            <a:r>
              <a:rPr lang="en" sz="1600">
                <a:solidFill>
                  <a:schemeClr val="dk1"/>
                </a:solidFill>
              </a:rPr>
              <a:t>.</a:t>
            </a:r>
            <a:endParaRPr sz="1600">
              <a:solidFill>
                <a:schemeClr val="dk1"/>
              </a:solidFill>
            </a:endParaRPr>
          </a:p>
        </p:txBody>
      </p:sp>
      <p:cxnSp>
        <p:nvCxnSpPr>
          <p:cNvPr id="536" name="Google Shape;536;p38"/>
          <p:cNvCxnSpPr/>
          <p:nvPr/>
        </p:nvCxnSpPr>
        <p:spPr>
          <a:xfrm flipH="1">
            <a:off x="1391630" y="1459825"/>
            <a:ext cx="9900" cy="2827200"/>
          </a:xfrm>
          <a:prstGeom prst="straightConnector1">
            <a:avLst/>
          </a:prstGeom>
          <a:noFill/>
          <a:ln w="9525" cap="flat" cmpd="sng">
            <a:solidFill>
              <a:schemeClr val="dk2"/>
            </a:solidFill>
            <a:prstDash val="solid"/>
            <a:round/>
            <a:headEnd type="none" w="med" len="med"/>
            <a:tailEnd type="none" w="med" len="med"/>
          </a:ln>
        </p:spPr>
      </p:cxnSp>
      <p:pic>
        <p:nvPicPr>
          <p:cNvPr id="537" name="Google Shape;537;p38"/>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538" name="Google Shape;538;p38"/>
          <p:cNvPicPr preferRelativeResize="0"/>
          <p:nvPr/>
        </p:nvPicPr>
        <p:blipFill>
          <a:blip r:embed="rId4">
            <a:alphaModFix/>
          </a:blip>
          <a:stretch>
            <a:fillRect/>
          </a:stretch>
        </p:blipFill>
        <p:spPr>
          <a:xfrm>
            <a:off x="818217" y="4794500"/>
            <a:ext cx="2262669" cy="220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3</a:t>
            </a:fld>
            <a:endParaRPr b="1">
              <a:solidFill>
                <a:srgbClr val="FFFFFF"/>
              </a:solidFill>
            </a:endParaRPr>
          </a:p>
        </p:txBody>
      </p:sp>
      <p:sp>
        <p:nvSpPr>
          <p:cNvPr id="92" name="Google Shape;92;p16"/>
          <p:cNvSpPr/>
          <p:nvPr/>
        </p:nvSpPr>
        <p:spPr>
          <a:xfrm>
            <a:off x="4008300" y="652868"/>
            <a:ext cx="5009700" cy="393600"/>
          </a:xfrm>
          <a:prstGeom prst="rect">
            <a:avLst/>
          </a:prstGeom>
          <a:solidFill>
            <a:srgbClr val="142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txBox="1"/>
          <p:nvPr/>
        </p:nvSpPr>
        <p:spPr>
          <a:xfrm>
            <a:off x="4222900" y="1056399"/>
            <a:ext cx="4797600" cy="1623665"/>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Char char="■"/>
            </a:pPr>
            <a:r>
              <a:rPr lang="en" sz="1200" dirty="0">
                <a:solidFill>
                  <a:schemeClr val="dk1"/>
                </a:solidFill>
              </a:rPr>
              <a:t>AIR T, INC. (NASDAQ: AIRT) is an industrious American </a:t>
            </a:r>
            <a:r>
              <a:rPr lang="en-US" sz="1200" dirty="0">
                <a:solidFill>
                  <a:schemeClr val="dk1"/>
                </a:solidFill>
              </a:rPr>
              <a:t>company focusing on growing intrinsic value per share at a high rate.</a:t>
            </a:r>
            <a:endParaRPr sz="1200" dirty="0">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dirty="0">
                <a:solidFill>
                  <a:schemeClr val="dk1"/>
                </a:solidFill>
              </a:rPr>
              <a:t>Founded in 1980, </a:t>
            </a:r>
            <a:r>
              <a:rPr lang="en" sz="1200" dirty="0">
                <a:solidFill>
                  <a:schemeClr val="dk1"/>
                </a:solidFill>
              </a:rPr>
              <a:t>our businesses have a history of growth and cash </a:t>
            </a:r>
            <a:r>
              <a:rPr lang="en-US" sz="1200" dirty="0">
                <a:solidFill>
                  <a:schemeClr val="dk1"/>
                </a:solidFill>
              </a:rPr>
              <a:t>flow </a:t>
            </a:r>
            <a:r>
              <a:rPr lang="en" sz="1200" dirty="0">
                <a:solidFill>
                  <a:schemeClr val="dk1"/>
                </a:solidFill>
              </a:rPr>
              <a:t>generation.</a:t>
            </a:r>
          </a:p>
          <a:p>
            <a:pPr marL="457200" lvl="0" indent="-304800" algn="l" rtl="0">
              <a:lnSpc>
                <a:spcPct val="100000"/>
              </a:lnSpc>
              <a:spcBef>
                <a:spcPts val="0"/>
              </a:spcBef>
              <a:spcAft>
                <a:spcPts val="0"/>
              </a:spcAft>
              <a:buClr>
                <a:schemeClr val="dk1"/>
              </a:buClr>
              <a:buSzPts val="1200"/>
              <a:buChar char="■"/>
            </a:pPr>
            <a:r>
              <a:rPr lang="en" sz="1200" dirty="0">
                <a:solidFill>
                  <a:schemeClr val="dk1"/>
                </a:solidFill>
              </a:rPr>
              <a:t>Current management </a:t>
            </a:r>
            <a:r>
              <a:rPr lang="en-US" sz="1200" dirty="0">
                <a:solidFill>
                  <a:schemeClr val="dk1"/>
                </a:solidFill>
              </a:rPr>
              <a:t>has been in place since 2013. </a:t>
            </a:r>
          </a:p>
          <a:p>
            <a:pPr marL="457200" lvl="0" indent="-304800" algn="l" rtl="0">
              <a:lnSpc>
                <a:spcPct val="100000"/>
              </a:lnSpc>
              <a:spcBef>
                <a:spcPts val="0"/>
              </a:spcBef>
              <a:spcAft>
                <a:spcPts val="0"/>
              </a:spcAft>
              <a:buClr>
                <a:schemeClr val="dk1"/>
              </a:buClr>
              <a:buSzPts val="1200"/>
              <a:buChar char="■"/>
            </a:pPr>
            <a:r>
              <a:rPr lang="en-US" sz="1200" dirty="0">
                <a:solidFill>
                  <a:schemeClr val="dk1"/>
                </a:solidFill>
              </a:rPr>
              <a:t>The two largest shareholders own, in the aggregate, approximately 67% of the outstanding common stock and have seats on the Board of Directors.</a:t>
            </a:r>
          </a:p>
        </p:txBody>
      </p:sp>
      <p:sp>
        <p:nvSpPr>
          <p:cNvPr id="94" name="Google Shape;94;p16"/>
          <p:cNvSpPr txBox="1"/>
          <p:nvPr/>
        </p:nvSpPr>
        <p:spPr>
          <a:xfrm>
            <a:off x="4283301" y="618168"/>
            <a:ext cx="3752100" cy="39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FFFFFF"/>
                </a:solidFill>
              </a:rPr>
              <a:t>WHO WE ARE</a:t>
            </a:r>
            <a:endParaRPr sz="1800" b="1">
              <a:solidFill>
                <a:srgbClr val="FFFFFF"/>
              </a:solidFill>
            </a:endParaRPr>
          </a:p>
        </p:txBody>
      </p:sp>
      <p:sp>
        <p:nvSpPr>
          <p:cNvPr id="95" name="Google Shape;95;p16"/>
          <p:cNvSpPr/>
          <p:nvPr/>
        </p:nvSpPr>
        <p:spPr>
          <a:xfrm>
            <a:off x="4008300" y="2868557"/>
            <a:ext cx="5009700" cy="393600"/>
          </a:xfrm>
          <a:prstGeom prst="rect">
            <a:avLst/>
          </a:prstGeom>
          <a:solidFill>
            <a:srgbClr val="142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txBox="1"/>
          <p:nvPr/>
        </p:nvSpPr>
        <p:spPr>
          <a:xfrm>
            <a:off x="4283476" y="2833845"/>
            <a:ext cx="3752100" cy="39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FFFFFF"/>
                </a:solidFill>
              </a:rPr>
              <a:t>OPERATING HIGHLIGHTS</a:t>
            </a:r>
            <a:endParaRPr sz="1800" b="1">
              <a:solidFill>
                <a:srgbClr val="FFFFFF"/>
              </a:solidFill>
            </a:endParaRPr>
          </a:p>
        </p:txBody>
      </p:sp>
      <p:sp>
        <p:nvSpPr>
          <p:cNvPr id="97" name="Google Shape;97;p16"/>
          <p:cNvSpPr/>
          <p:nvPr/>
        </p:nvSpPr>
        <p:spPr>
          <a:xfrm>
            <a:off x="0" y="0"/>
            <a:ext cx="40083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txBox="1"/>
          <p:nvPr/>
        </p:nvSpPr>
        <p:spPr>
          <a:xfrm>
            <a:off x="9600" y="1538275"/>
            <a:ext cx="3998700" cy="173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rPr>
              <a:t>EXECUTIVE</a:t>
            </a:r>
            <a:endParaRPr sz="4800" b="1">
              <a:solidFill>
                <a:srgbClr val="FFFFFF"/>
              </a:solidFill>
            </a:endParaRPr>
          </a:p>
          <a:p>
            <a:pPr marL="0" lvl="0" indent="0" algn="ctr" rtl="0">
              <a:spcBef>
                <a:spcPts val="0"/>
              </a:spcBef>
              <a:spcAft>
                <a:spcPts val="0"/>
              </a:spcAft>
              <a:buNone/>
            </a:pPr>
            <a:r>
              <a:rPr lang="en" sz="4800" b="1">
                <a:solidFill>
                  <a:srgbClr val="FFFFFF"/>
                </a:solidFill>
              </a:rPr>
              <a:t>SUMMARY</a:t>
            </a:r>
            <a:br>
              <a:rPr lang="en" sz="4800" b="1">
                <a:solidFill>
                  <a:srgbClr val="FFFFFF"/>
                </a:solidFill>
              </a:rPr>
            </a:br>
            <a:endParaRPr b="1">
              <a:solidFill>
                <a:srgbClr val="FFFFFF"/>
              </a:solidFill>
            </a:endParaRPr>
          </a:p>
        </p:txBody>
      </p:sp>
      <p:pic>
        <p:nvPicPr>
          <p:cNvPr id="99" name="Google Shape;99;p16"/>
          <p:cNvPicPr preferRelativeResize="0"/>
          <p:nvPr/>
        </p:nvPicPr>
        <p:blipFill>
          <a:blip r:embed="rId3">
            <a:alphaModFix/>
          </a:blip>
          <a:stretch>
            <a:fillRect/>
          </a:stretch>
        </p:blipFill>
        <p:spPr>
          <a:xfrm>
            <a:off x="7907458" y="132277"/>
            <a:ext cx="1110542" cy="393599"/>
          </a:xfrm>
          <a:prstGeom prst="rect">
            <a:avLst/>
          </a:prstGeom>
          <a:noFill/>
          <a:ln>
            <a:noFill/>
          </a:ln>
        </p:spPr>
      </p:pic>
      <p:sp>
        <p:nvSpPr>
          <p:cNvPr id="100" name="Google Shape;100;p16"/>
          <p:cNvSpPr txBox="1"/>
          <p:nvPr/>
        </p:nvSpPr>
        <p:spPr>
          <a:xfrm>
            <a:off x="4220300" y="3305589"/>
            <a:ext cx="4797600" cy="18255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Char char="■"/>
            </a:pPr>
            <a:r>
              <a:rPr lang="en" sz="1200">
                <a:solidFill>
                  <a:schemeClr val="dk1"/>
                </a:solidFill>
              </a:rPr>
              <a:t>AIR T, INC. operates 16 companies with 600+ employees.</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 sz="1200">
                <a:solidFill>
                  <a:schemeClr val="tx1"/>
                </a:solidFill>
              </a:rPr>
              <a:t>For the fiscal year ended 3/31/2025, Revenues were $291.9 million, and Adjusted EBITDA was $7.4 million. </a:t>
            </a:r>
          </a:p>
          <a:p>
            <a:pPr marL="457200" lvl="0" indent="-304800" algn="l" rtl="0">
              <a:lnSpc>
                <a:spcPct val="100000"/>
              </a:lnSpc>
              <a:spcBef>
                <a:spcPts val="0"/>
              </a:spcBef>
              <a:spcAft>
                <a:spcPts val="0"/>
              </a:spcAft>
              <a:buClr>
                <a:schemeClr val="dk1"/>
              </a:buClr>
              <a:buSzPts val="1200"/>
              <a:buChar char="■"/>
            </a:pPr>
            <a:r>
              <a:rPr lang="en" sz="1200">
                <a:solidFill>
                  <a:schemeClr val="tx1"/>
                </a:solidFill>
                <a:highlight>
                  <a:srgbClr val="FFFFFF"/>
                </a:highlight>
              </a:rPr>
              <a:t>Since 9/30/13, shares outstanding have declined from 3.7m* to 2.8m or 23.2%. </a:t>
            </a:r>
            <a:endParaRPr sz="1200">
              <a:solidFill>
                <a:schemeClr val="tx1"/>
              </a:solidFill>
              <a:highlight>
                <a:srgbClr val="FFFFFF"/>
              </a:highlight>
            </a:endParaRPr>
          </a:p>
        </p:txBody>
      </p:sp>
      <p:sp>
        <p:nvSpPr>
          <p:cNvPr id="2" name="TextBox 1">
            <a:extLst>
              <a:ext uri="{FF2B5EF4-FFF2-40B4-BE49-F238E27FC236}">
                <a16:creationId xmlns:a16="http://schemas.microsoft.com/office/drawing/2014/main" id="{06EB220E-CC1D-41B1-9F6B-FE70C583B8CE}"/>
              </a:ext>
            </a:extLst>
          </p:cNvPr>
          <p:cNvSpPr txBox="1"/>
          <p:nvPr/>
        </p:nvSpPr>
        <p:spPr>
          <a:xfrm>
            <a:off x="4338394" y="4866354"/>
            <a:ext cx="4008300" cy="246221"/>
          </a:xfrm>
          <a:prstGeom prst="rect">
            <a:avLst/>
          </a:prstGeom>
          <a:noFill/>
        </p:spPr>
        <p:txBody>
          <a:bodyPr wrap="square" rtlCol="0">
            <a:spAutoFit/>
          </a:bodyPr>
          <a:lstStyle/>
          <a:p>
            <a:r>
              <a:rPr lang="en-US" sz="1000"/>
              <a:t>*Adjusted for 3/2 stock split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39"/>
          <p:cNvPicPr preferRelativeResize="0"/>
          <p:nvPr/>
        </p:nvPicPr>
        <p:blipFill>
          <a:blip r:embed="rId3">
            <a:alphaModFix/>
          </a:blip>
          <a:stretch>
            <a:fillRect/>
          </a:stretch>
        </p:blipFill>
        <p:spPr>
          <a:xfrm>
            <a:off x="6944700" y="3031800"/>
            <a:ext cx="2199300" cy="1506001"/>
          </a:xfrm>
          <a:prstGeom prst="rect">
            <a:avLst/>
          </a:prstGeom>
          <a:noFill/>
          <a:ln>
            <a:noFill/>
          </a:ln>
        </p:spPr>
      </p:pic>
      <p:pic>
        <p:nvPicPr>
          <p:cNvPr id="544" name="Google Shape;544;p39"/>
          <p:cNvPicPr preferRelativeResize="0"/>
          <p:nvPr/>
        </p:nvPicPr>
        <p:blipFill rotWithShape="1">
          <a:blip r:embed="rId4">
            <a:alphaModFix/>
          </a:blip>
          <a:srcRect l="18040" t="10122" r="18033" b="18444"/>
          <a:stretch/>
        </p:blipFill>
        <p:spPr>
          <a:xfrm>
            <a:off x="5045350" y="3031800"/>
            <a:ext cx="2022226" cy="1506001"/>
          </a:xfrm>
          <a:prstGeom prst="rect">
            <a:avLst/>
          </a:prstGeom>
          <a:noFill/>
          <a:ln>
            <a:noFill/>
          </a:ln>
        </p:spPr>
      </p:pic>
      <p:pic>
        <p:nvPicPr>
          <p:cNvPr id="545" name="Google Shape;545;p39"/>
          <p:cNvPicPr preferRelativeResize="0"/>
          <p:nvPr/>
        </p:nvPicPr>
        <p:blipFill rotWithShape="1">
          <a:blip r:embed="rId5">
            <a:alphaModFix/>
          </a:blip>
          <a:srcRect r="1273" b="40511"/>
          <a:stretch/>
        </p:blipFill>
        <p:spPr>
          <a:xfrm>
            <a:off x="5046325" y="1694425"/>
            <a:ext cx="4103076" cy="1208451"/>
          </a:xfrm>
          <a:prstGeom prst="rect">
            <a:avLst/>
          </a:prstGeom>
          <a:noFill/>
          <a:ln>
            <a:noFill/>
          </a:ln>
        </p:spPr>
      </p:pic>
      <p:sp>
        <p:nvSpPr>
          <p:cNvPr id="546" name="Google Shape;546;p39"/>
          <p:cNvSpPr/>
          <p:nvPr/>
        </p:nvSpPr>
        <p:spPr>
          <a:xfrm>
            <a:off x="5046375" y="1694425"/>
            <a:ext cx="4103100" cy="1255200"/>
          </a:xfrm>
          <a:prstGeom prst="rect">
            <a:avLst/>
          </a:prstGeom>
          <a:solidFill>
            <a:srgbClr val="000000">
              <a:alpha val="37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547" name="Google Shape;547;p39"/>
          <p:cNvSpPr/>
          <p:nvPr/>
        </p:nvSpPr>
        <p:spPr>
          <a:xfrm>
            <a:off x="0" y="154525"/>
            <a:ext cx="28959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9"/>
          <p:cNvSpPr txBox="1"/>
          <p:nvPr/>
        </p:nvSpPr>
        <p:spPr>
          <a:xfrm>
            <a:off x="95822" y="66375"/>
            <a:ext cx="24087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GROWTH STRATEGY 1</a:t>
            </a:r>
            <a:endParaRPr b="1">
              <a:solidFill>
                <a:srgbClr val="FFFFFF"/>
              </a:solidFill>
            </a:endParaRPr>
          </a:p>
        </p:txBody>
      </p:sp>
      <p:sp>
        <p:nvSpPr>
          <p:cNvPr id="549" name="Google Shape;549;p39"/>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9"/>
          <p:cNvSpPr txBox="1"/>
          <p:nvPr/>
        </p:nvSpPr>
        <p:spPr>
          <a:xfrm>
            <a:off x="196800" y="494449"/>
            <a:ext cx="8750400" cy="1080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b="1">
                <a:solidFill>
                  <a:schemeClr val="dk1"/>
                </a:solidFill>
                <a:highlight>
                  <a:srgbClr val="FFFFFF"/>
                </a:highlight>
              </a:rPr>
              <a:t>We plan to reinvest in projects </a:t>
            </a:r>
            <a:br>
              <a:rPr lang="en" sz="2400" b="1">
                <a:solidFill>
                  <a:schemeClr val="dk1"/>
                </a:solidFill>
                <a:highlight>
                  <a:srgbClr val="FFFFFF"/>
                </a:highlight>
              </a:rPr>
            </a:br>
            <a:r>
              <a:rPr lang="en" sz="2400" b="1">
                <a:solidFill>
                  <a:schemeClr val="dk1"/>
                </a:solidFill>
                <a:highlight>
                  <a:srgbClr val="FFFFFF"/>
                </a:highlight>
              </a:rPr>
              <a:t>at our high-performing businesses by...</a:t>
            </a:r>
            <a:endParaRPr sz="2400" b="1">
              <a:solidFill>
                <a:schemeClr val="dk1"/>
              </a:solidFill>
              <a:highlight>
                <a:srgbClr val="FFFFFF"/>
              </a:highlight>
            </a:endParaRPr>
          </a:p>
        </p:txBody>
      </p:sp>
      <p:sp>
        <p:nvSpPr>
          <p:cNvPr id="551" name="Google Shape;551;p39"/>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30</a:t>
            </a:fld>
            <a:endParaRPr b="1">
              <a:solidFill>
                <a:srgbClr val="FFFFFF"/>
              </a:solidFill>
            </a:endParaRPr>
          </a:p>
        </p:txBody>
      </p:sp>
      <p:sp>
        <p:nvSpPr>
          <p:cNvPr id="552" name="Google Shape;552;p39"/>
          <p:cNvSpPr txBox="1"/>
          <p:nvPr/>
        </p:nvSpPr>
        <p:spPr>
          <a:xfrm>
            <a:off x="540300" y="1673525"/>
            <a:ext cx="4331700" cy="2955900"/>
          </a:xfrm>
          <a:prstGeom prst="rect">
            <a:avLst/>
          </a:prstGeom>
          <a:noFill/>
          <a:ln>
            <a:noFill/>
          </a:ln>
        </p:spPr>
        <p:txBody>
          <a:bodyPr spcFirstLastPara="1" wrap="square" lIns="91425" tIns="91425" rIns="91425" bIns="91425" anchor="ctr" anchorCtr="0">
            <a:noAutofit/>
          </a:bodyPr>
          <a:lstStyle/>
          <a:p>
            <a:pPr marL="457200" lvl="0" indent="-330200" algn="l" rtl="0">
              <a:lnSpc>
                <a:spcPct val="100000"/>
              </a:lnSpc>
              <a:spcBef>
                <a:spcPts val="0"/>
              </a:spcBef>
              <a:spcAft>
                <a:spcPts val="0"/>
              </a:spcAft>
              <a:buClr>
                <a:schemeClr val="dk1"/>
              </a:buClr>
              <a:buSzPts val="1600"/>
              <a:buChar char="■"/>
            </a:pPr>
            <a:r>
              <a:rPr lang="en" sz="1600">
                <a:solidFill>
                  <a:schemeClr val="dk1"/>
                </a:solidFill>
              </a:rPr>
              <a:t>Purchasing commercial aircraft for trading, leasing and part-out.</a:t>
            </a:r>
            <a:br>
              <a:rPr lang="en" sz="1600">
                <a:solidFill>
                  <a:schemeClr val="dk1"/>
                </a:solidFill>
              </a:rPr>
            </a:b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Purchasing engine parts inventory.</a:t>
            </a:r>
            <a:br>
              <a:rPr lang="en" sz="1600">
                <a:solidFill>
                  <a:schemeClr val="dk1"/>
                </a:solidFill>
              </a:rPr>
            </a:b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Funding deicer builds for Global Ground Support.</a:t>
            </a:r>
            <a:endParaRPr sz="1600">
              <a:solidFill>
                <a:schemeClr val="dk1"/>
              </a:solidFill>
            </a:endParaRPr>
          </a:p>
        </p:txBody>
      </p:sp>
      <p:cxnSp>
        <p:nvCxnSpPr>
          <p:cNvPr id="553" name="Google Shape;553;p39"/>
          <p:cNvCxnSpPr/>
          <p:nvPr/>
        </p:nvCxnSpPr>
        <p:spPr>
          <a:xfrm flipH="1">
            <a:off x="457598" y="1688425"/>
            <a:ext cx="9900" cy="2827200"/>
          </a:xfrm>
          <a:prstGeom prst="straightConnector1">
            <a:avLst/>
          </a:prstGeom>
          <a:noFill/>
          <a:ln w="9525" cap="flat" cmpd="sng">
            <a:solidFill>
              <a:schemeClr val="dk2"/>
            </a:solidFill>
            <a:prstDash val="solid"/>
            <a:round/>
            <a:headEnd type="none" w="med" len="med"/>
            <a:tailEnd type="none" w="med" len="med"/>
          </a:ln>
        </p:spPr>
      </p:cxnSp>
      <p:pic>
        <p:nvPicPr>
          <p:cNvPr id="554" name="Google Shape;554;p39"/>
          <p:cNvPicPr preferRelativeResize="0"/>
          <p:nvPr/>
        </p:nvPicPr>
        <p:blipFill>
          <a:blip r:embed="rId6">
            <a:alphaModFix/>
          </a:blip>
          <a:stretch>
            <a:fillRect/>
          </a:stretch>
        </p:blipFill>
        <p:spPr>
          <a:xfrm>
            <a:off x="212750" y="4804377"/>
            <a:ext cx="566381" cy="200737"/>
          </a:xfrm>
          <a:prstGeom prst="rect">
            <a:avLst/>
          </a:prstGeom>
          <a:noFill/>
          <a:ln>
            <a:noFill/>
          </a:ln>
        </p:spPr>
      </p:pic>
      <p:pic>
        <p:nvPicPr>
          <p:cNvPr id="555" name="Google Shape;555;p39"/>
          <p:cNvPicPr preferRelativeResize="0"/>
          <p:nvPr/>
        </p:nvPicPr>
        <p:blipFill>
          <a:blip r:embed="rId7">
            <a:alphaModFix/>
          </a:blip>
          <a:stretch>
            <a:fillRect/>
          </a:stretch>
        </p:blipFill>
        <p:spPr>
          <a:xfrm>
            <a:off x="818217" y="4794500"/>
            <a:ext cx="2262669" cy="220500"/>
          </a:xfrm>
          <a:prstGeom prst="rect">
            <a:avLst/>
          </a:prstGeom>
          <a:noFill/>
          <a:ln>
            <a:noFill/>
          </a:ln>
        </p:spPr>
      </p:pic>
      <p:cxnSp>
        <p:nvCxnSpPr>
          <p:cNvPr id="556" name="Google Shape;556;p39"/>
          <p:cNvCxnSpPr/>
          <p:nvPr/>
        </p:nvCxnSpPr>
        <p:spPr>
          <a:xfrm>
            <a:off x="5000625" y="2949625"/>
            <a:ext cx="4147200" cy="6900"/>
          </a:xfrm>
          <a:prstGeom prst="straightConnector1">
            <a:avLst/>
          </a:prstGeom>
          <a:noFill/>
          <a:ln w="114300" cap="flat" cmpd="sng">
            <a:solidFill>
              <a:srgbClr val="FFFFFF"/>
            </a:solidFill>
            <a:prstDash val="solid"/>
            <a:round/>
            <a:headEnd type="none" w="med" len="med"/>
            <a:tailEnd type="none" w="med" len="med"/>
          </a:ln>
        </p:spPr>
      </p:cxnSp>
      <p:sp>
        <p:nvSpPr>
          <p:cNvPr id="557" name="Google Shape;557;p39"/>
          <p:cNvSpPr/>
          <p:nvPr/>
        </p:nvSpPr>
        <p:spPr>
          <a:xfrm>
            <a:off x="5046375" y="3031800"/>
            <a:ext cx="1982700" cy="1506000"/>
          </a:xfrm>
          <a:prstGeom prst="rect">
            <a:avLst/>
          </a:prstGeom>
          <a:solidFill>
            <a:srgbClr val="000000">
              <a:alpha val="142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558" name="Google Shape;558;p39"/>
          <p:cNvCxnSpPr/>
          <p:nvPr/>
        </p:nvCxnSpPr>
        <p:spPr>
          <a:xfrm rot="10800000">
            <a:off x="7061575" y="3003975"/>
            <a:ext cx="0" cy="1782000"/>
          </a:xfrm>
          <a:prstGeom prst="straightConnector1">
            <a:avLst/>
          </a:prstGeom>
          <a:noFill/>
          <a:ln w="114300" cap="flat" cmpd="sng">
            <a:solidFill>
              <a:srgbClr val="FFFFFF"/>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40"/>
          <p:cNvPicPr preferRelativeResize="0"/>
          <p:nvPr/>
        </p:nvPicPr>
        <p:blipFill rotWithShape="1">
          <a:blip r:embed="rId3">
            <a:alphaModFix/>
          </a:blip>
          <a:srcRect t="24998" b="5562"/>
          <a:stretch/>
        </p:blipFill>
        <p:spPr>
          <a:xfrm>
            <a:off x="4899150" y="3541075"/>
            <a:ext cx="2328873" cy="1088649"/>
          </a:xfrm>
          <a:prstGeom prst="rect">
            <a:avLst/>
          </a:prstGeom>
          <a:noFill/>
          <a:ln>
            <a:noFill/>
          </a:ln>
        </p:spPr>
      </p:pic>
      <p:pic>
        <p:nvPicPr>
          <p:cNvPr id="564" name="Google Shape;564;p40"/>
          <p:cNvPicPr preferRelativeResize="0"/>
          <p:nvPr/>
        </p:nvPicPr>
        <p:blipFill rotWithShape="1">
          <a:blip r:embed="rId4">
            <a:alphaModFix/>
          </a:blip>
          <a:srcRect b="4159"/>
          <a:stretch/>
        </p:blipFill>
        <p:spPr>
          <a:xfrm>
            <a:off x="7328200" y="3438299"/>
            <a:ext cx="1846548" cy="1191424"/>
          </a:xfrm>
          <a:prstGeom prst="rect">
            <a:avLst/>
          </a:prstGeom>
          <a:noFill/>
          <a:ln>
            <a:noFill/>
          </a:ln>
        </p:spPr>
      </p:pic>
      <p:pic>
        <p:nvPicPr>
          <p:cNvPr id="565" name="Google Shape;565;p40"/>
          <p:cNvPicPr preferRelativeResize="0"/>
          <p:nvPr/>
        </p:nvPicPr>
        <p:blipFill rotWithShape="1">
          <a:blip r:embed="rId5">
            <a:alphaModFix/>
          </a:blip>
          <a:srcRect t="8489" b="27391"/>
          <a:stretch/>
        </p:blipFill>
        <p:spPr>
          <a:xfrm>
            <a:off x="4889700" y="1643225"/>
            <a:ext cx="4254300" cy="1836426"/>
          </a:xfrm>
          <a:prstGeom prst="rect">
            <a:avLst/>
          </a:prstGeom>
          <a:noFill/>
          <a:ln>
            <a:noFill/>
          </a:ln>
        </p:spPr>
      </p:pic>
      <p:sp>
        <p:nvSpPr>
          <p:cNvPr id="566" name="Google Shape;566;p40"/>
          <p:cNvSpPr/>
          <p:nvPr/>
        </p:nvSpPr>
        <p:spPr>
          <a:xfrm>
            <a:off x="0" y="154525"/>
            <a:ext cx="28959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txBox="1"/>
          <p:nvPr/>
        </p:nvSpPr>
        <p:spPr>
          <a:xfrm>
            <a:off x="95822" y="66375"/>
            <a:ext cx="24087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GROWTH </a:t>
            </a:r>
            <a:r>
              <a:rPr lang="en-US" b="1">
                <a:solidFill>
                  <a:srgbClr val="FFFFFF"/>
                </a:solidFill>
              </a:rPr>
              <a:t>STRATEGY</a:t>
            </a:r>
            <a:r>
              <a:rPr lang="en" b="1">
                <a:solidFill>
                  <a:srgbClr val="FFFFFF"/>
                </a:solidFill>
              </a:rPr>
              <a:t> 2</a:t>
            </a:r>
            <a:endParaRPr b="1">
              <a:solidFill>
                <a:srgbClr val="FFFFFF"/>
              </a:solidFill>
            </a:endParaRPr>
          </a:p>
        </p:txBody>
      </p:sp>
      <p:sp>
        <p:nvSpPr>
          <p:cNvPr id="568" name="Google Shape;568;p40"/>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txBox="1"/>
          <p:nvPr/>
        </p:nvSpPr>
        <p:spPr>
          <a:xfrm>
            <a:off x="196800" y="554524"/>
            <a:ext cx="8750400" cy="108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highlight>
                  <a:srgbClr val="FFFFFF"/>
                </a:highlight>
              </a:rPr>
              <a:t>We seek to a</a:t>
            </a:r>
            <a:r>
              <a:rPr lang="en" sz="2400" b="1">
                <a:solidFill>
                  <a:schemeClr val="dk1"/>
                </a:solidFill>
              </a:rPr>
              <a:t>cquire new cash-flow </a:t>
            </a:r>
            <a:endParaRPr sz="2400" b="1">
              <a:solidFill>
                <a:schemeClr val="dk1"/>
              </a:solidFill>
            </a:endParaRPr>
          </a:p>
          <a:p>
            <a:pPr marL="0" lvl="0" indent="0" algn="ctr" rtl="0">
              <a:spcBef>
                <a:spcPts val="0"/>
              </a:spcBef>
              <a:spcAft>
                <a:spcPts val="0"/>
              </a:spcAft>
              <a:buNone/>
            </a:pPr>
            <a:r>
              <a:rPr lang="en" sz="2400" b="1">
                <a:solidFill>
                  <a:schemeClr val="dk1"/>
                </a:solidFill>
              </a:rPr>
              <a:t>generating businesses by...</a:t>
            </a:r>
            <a:endParaRPr sz="2400" b="1">
              <a:solidFill>
                <a:schemeClr val="dk1"/>
              </a:solidFill>
              <a:highlight>
                <a:srgbClr val="FFFFFF"/>
              </a:highlight>
            </a:endParaRPr>
          </a:p>
        </p:txBody>
      </p:sp>
      <p:sp>
        <p:nvSpPr>
          <p:cNvPr id="570" name="Google Shape;570;p40"/>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31</a:t>
            </a:fld>
            <a:endParaRPr b="1">
              <a:solidFill>
                <a:srgbClr val="FFFFFF"/>
              </a:solidFill>
            </a:endParaRPr>
          </a:p>
        </p:txBody>
      </p:sp>
      <p:sp>
        <p:nvSpPr>
          <p:cNvPr id="571" name="Google Shape;571;p40"/>
          <p:cNvSpPr txBox="1"/>
          <p:nvPr/>
        </p:nvSpPr>
        <p:spPr>
          <a:xfrm>
            <a:off x="540300" y="1559725"/>
            <a:ext cx="4254300" cy="2955900"/>
          </a:xfrm>
          <a:prstGeom prst="rect">
            <a:avLst/>
          </a:prstGeom>
          <a:noFill/>
          <a:ln>
            <a:noFill/>
          </a:ln>
        </p:spPr>
        <p:txBody>
          <a:bodyPr spcFirstLastPara="1" wrap="square" lIns="91425" tIns="91425" rIns="91425" bIns="91425" anchor="ctr" anchorCtr="0">
            <a:noAutofit/>
          </a:bodyPr>
          <a:lstStyle/>
          <a:p>
            <a:pPr marL="457200" lvl="0" indent="-342900" algn="l" rtl="0">
              <a:lnSpc>
                <a:spcPct val="100000"/>
              </a:lnSpc>
              <a:spcBef>
                <a:spcPts val="0"/>
              </a:spcBef>
              <a:spcAft>
                <a:spcPts val="0"/>
              </a:spcAft>
              <a:buClr>
                <a:schemeClr val="dk1"/>
              </a:buClr>
              <a:buSzPts val="1800"/>
              <a:buChar char="■"/>
            </a:pPr>
            <a:r>
              <a:rPr lang="en" sz="1800">
                <a:solidFill>
                  <a:schemeClr val="dk1"/>
                </a:solidFill>
              </a:rPr>
              <a:t>Identifying and acquiring high-performing businesses, </a:t>
            </a:r>
            <a:r>
              <a:rPr lang="en-US" sz="1800">
                <a:solidFill>
                  <a:schemeClr val="dk1"/>
                </a:solidFill>
              </a:rPr>
              <a:t>which </a:t>
            </a:r>
            <a:r>
              <a:rPr lang="en" sz="1800">
                <a:solidFill>
                  <a:schemeClr val="dk1"/>
                </a:solidFill>
              </a:rPr>
              <a:t>either complement our current portfolio or diversify into industries beyond aviation.</a:t>
            </a:r>
            <a:endParaRPr sz="1800">
              <a:solidFill>
                <a:schemeClr val="dk1"/>
              </a:solidFill>
            </a:endParaRPr>
          </a:p>
        </p:txBody>
      </p:sp>
      <p:cxnSp>
        <p:nvCxnSpPr>
          <p:cNvPr id="572" name="Google Shape;572;p40"/>
          <p:cNvCxnSpPr/>
          <p:nvPr/>
        </p:nvCxnSpPr>
        <p:spPr>
          <a:xfrm flipH="1">
            <a:off x="457598" y="1688425"/>
            <a:ext cx="9900" cy="2827200"/>
          </a:xfrm>
          <a:prstGeom prst="straightConnector1">
            <a:avLst/>
          </a:prstGeom>
          <a:noFill/>
          <a:ln w="9525" cap="flat" cmpd="sng">
            <a:solidFill>
              <a:schemeClr val="dk2"/>
            </a:solidFill>
            <a:prstDash val="solid"/>
            <a:round/>
            <a:headEnd type="none" w="med" len="med"/>
            <a:tailEnd type="none" w="med" len="med"/>
          </a:ln>
        </p:spPr>
      </p:cxnSp>
      <p:pic>
        <p:nvPicPr>
          <p:cNvPr id="573" name="Google Shape;573;p40"/>
          <p:cNvPicPr preferRelativeResize="0"/>
          <p:nvPr/>
        </p:nvPicPr>
        <p:blipFill>
          <a:blip r:embed="rId6">
            <a:alphaModFix/>
          </a:blip>
          <a:stretch>
            <a:fillRect/>
          </a:stretch>
        </p:blipFill>
        <p:spPr>
          <a:xfrm>
            <a:off x="212750" y="4804377"/>
            <a:ext cx="566381" cy="200737"/>
          </a:xfrm>
          <a:prstGeom prst="rect">
            <a:avLst/>
          </a:prstGeom>
          <a:noFill/>
          <a:ln>
            <a:noFill/>
          </a:ln>
        </p:spPr>
      </p:pic>
      <p:pic>
        <p:nvPicPr>
          <p:cNvPr id="574" name="Google Shape;574;p40"/>
          <p:cNvPicPr preferRelativeResize="0"/>
          <p:nvPr/>
        </p:nvPicPr>
        <p:blipFill>
          <a:blip r:embed="rId7">
            <a:alphaModFix/>
          </a:blip>
          <a:stretch>
            <a:fillRect/>
          </a:stretch>
        </p:blipFill>
        <p:spPr>
          <a:xfrm>
            <a:off x="818217" y="4794500"/>
            <a:ext cx="2262669" cy="220500"/>
          </a:xfrm>
          <a:prstGeom prst="rect">
            <a:avLst/>
          </a:prstGeom>
          <a:noFill/>
          <a:ln>
            <a:noFill/>
          </a:ln>
        </p:spPr>
      </p:pic>
      <p:cxnSp>
        <p:nvCxnSpPr>
          <p:cNvPr id="575" name="Google Shape;575;p40"/>
          <p:cNvCxnSpPr/>
          <p:nvPr/>
        </p:nvCxnSpPr>
        <p:spPr>
          <a:xfrm rot="10800000">
            <a:off x="7272025" y="3462443"/>
            <a:ext cx="0" cy="1480200"/>
          </a:xfrm>
          <a:prstGeom prst="straightConnector1">
            <a:avLst/>
          </a:prstGeom>
          <a:noFill/>
          <a:ln w="114300" cap="flat" cmpd="sng">
            <a:solidFill>
              <a:srgbClr val="FFFFFF"/>
            </a:solidFill>
            <a:prstDash val="solid"/>
            <a:round/>
            <a:headEnd type="none" w="med" len="med"/>
            <a:tailEnd type="none" w="med" len="med"/>
          </a:ln>
        </p:spPr>
      </p:cxnSp>
      <p:cxnSp>
        <p:nvCxnSpPr>
          <p:cNvPr id="576" name="Google Shape;576;p40"/>
          <p:cNvCxnSpPr/>
          <p:nvPr/>
        </p:nvCxnSpPr>
        <p:spPr>
          <a:xfrm>
            <a:off x="4867400" y="3489975"/>
            <a:ext cx="4333800" cy="0"/>
          </a:xfrm>
          <a:prstGeom prst="straightConnector1">
            <a:avLst/>
          </a:prstGeom>
          <a:noFill/>
          <a:ln w="114300" cap="flat" cmpd="sng">
            <a:solidFill>
              <a:srgbClr val="FFFFFF"/>
            </a:solidFill>
            <a:prstDash val="solid"/>
            <a:round/>
            <a:headEnd type="none" w="med" len="med"/>
            <a:tailEnd type="non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41"/>
          <p:cNvPicPr preferRelativeResize="0"/>
          <p:nvPr/>
        </p:nvPicPr>
        <p:blipFill rotWithShape="1">
          <a:blip r:embed="rId3">
            <a:alphaModFix/>
          </a:blip>
          <a:srcRect l="17403" t="15172" r="3670" b="12750"/>
          <a:stretch/>
        </p:blipFill>
        <p:spPr>
          <a:xfrm>
            <a:off x="4835900" y="1811900"/>
            <a:ext cx="4313498" cy="2652000"/>
          </a:xfrm>
          <a:prstGeom prst="rect">
            <a:avLst/>
          </a:prstGeom>
          <a:noFill/>
          <a:ln>
            <a:noFill/>
          </a:ln>
        </p:spPr>
      </p:pic>
      <p:sp>
        <p:nvSpPr>
          <p:cNvPr id="582" name="Google Shape;582;p41"/>
          <p:cNvSpPr/>
          <p:nvPr/>
        </p:nvSpPr>
        <p:spPr>
          <a:xfrm>
            <a:off x="0" y="154525"/>
            <a:ext cx="28959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1"/>
          <p:cNvSpPr txBox="1"/>
          <p:nvPr/>
        </p:nvSpPr>
        <p:spPr>
          <a:xfrm>
            <a:off x="95822" y="66375"/>
            <a:ext cx="24087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GROWTH </a:t>
            </a:r>
            <a:r>
              <a:rPr lang="en-US" b="1">
                <a:solidFill>
                  <a:srgbClr val="FFFFFF"/>
                </a:solidFill>
              </a:rPr>
              <a:t>STRATEGY</a:t>
            </a:r>
            <a:r>
              <a:rPr lang="en" b="1">
                <a:solidFill>
                  <a:srgbClr val="FFFFFF"/>
                </a:solidFill>
              </a:rPr>
              <a:t> 3</a:t>
            </a:r>
            <a:endParaRPr b="1">
              <a:solidFill>
                <a:srgbClr val="FFFFFF"/>
              </a:solidFill>
            </a:endParaRPr>
          </a:p>
        </p:txBody>
      </p:sp>
      <p:sp>
        <p:nvSpPr>
          <p:cNvPr id="584" name="Google Shape;584;p41"/>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txBox="1"/>
          <p:nvPr/>
        </p:nvSpPr>
        <p:spPr>
          <a:xfrm>
            <a:off x="196800" y="580098"/>
            <a:ext cx="8750400" cy="903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b="1">
                <a:solidFill>
                  <a:schemeClr val="dk1"/>
                </a:solidFill>
                <a:highlight>
                  <a:srgbClr val="FFFFFF"/>
                </a:highlight>
              </a:rPr>
              <a:t>We plan t</a:t>
            </a:r>
            <a:r>
              <a:rPr lang="en" sz="2400" b="1">
                <a:solidFill>
                  <a:schemeClr val="dk1"/>
                </a:solidFill>
              </a:rPr>
              <a:t>o identify great marketable securities </a:t>
            </a:r>
            <a:br>
              <a:rPr lang="en" sz="2400" b="1">
                <a:solidFill>
                  <a:schemeClr val="dk1"/>
                </a:solidFill>
              </a:rPr>
            </a:br>
            <a:r>
              <a:rPr lang="en" sz="2400" b="1">
                <a:solidFill>
                  <a:schemeClr val="dk1"/>
                </a:solidFill>
              </a:rPr>
              <a:t>or alternative assets by...</a:t>
            </a:r>
            <a:endParaRPr sz="2400" b="1">
              <a:solidFill>
                <a:schemeClr val="dk1"/>
              </a:solidFill>
              <a:highlight>
                <a:srgbClr val="FFFFFF"/>
              </a:highlight>
            </a:endParaRPr>
          </a:p>
        </p:txBody>
      </p:sp>
      <p:sp>
        <p:nvSpPr>
          <p:cNvPr id="586" name="Google Shape;586;p41"/>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32</a:t>
            </a:fld>
            <a:endParaRPr b="1">
              <a:solidFill>
                <a:srgbClr val="FFFFFF"/>
              </a:solidFill>
            </a:endParaRPr>
          </a:p>
        </p:txBody>
      </p:sp>
      <p:cxnSp>
        <p:nvCxnSpPr>
          <p:cNvPr id="587" name="Google Shape;587;p41"/>
          <p:cNvCxnSpPr/>
          <p:nvPr/>
        </p:nvCxnSpPr>
        <p:spPr>
          <a:xfrm flipH="1">
            <a:off x="457598" y="1688425"/>
            <a:ext cx="9900" cy="2827200"/>
          </a:xfrm>
          <a:prstGeom prst="straightConnector1">
            <a:avLst/>
          </a:prstGeom>
          <a:noFill/>
          <a:ln w="9525" cap="flat" cmpd="sng">
            <a:solidFill>
              <a:schemeClr val="dk2"/>
            </a:solidFill>
            <a:prstDash val="solid"/>
            <a:round/>
            <a:headEnd type="none" w="med" len="med"/>
            <a:tailEnd type="none" w="med" len="med"/>
          </a:ln>
        </p:spPr>
      </p:cxnSp>
      <p:pic>
        <p:nvPicPr>
          <p:cNvPr id="588" name="Google Shape;588;p41"/>
          <p:cNvPicPr preferRelativeResize="0"/>
          <p:nvPr/>
        </p:nvPicPr>
        <p:blipFill>
          <a:blip r:embed="rId4">
            <a:alphaModFix/>
          </a:blip>
          <a:stretch>
            <a:fillRect/>
          </a:stretch>
        </p:blipFill>
        <p:spPr>
          <a:xfrm>
            <a:off x="212750" y="4804377"/>
            <a:ext cx="566381" cy="200737"/>
          </a:xfrm>
          <a:prstGeom prst="rect">
            <a:avLst/>
          </a:prstGeom>
          <a:noFill/>
          <a:ln>
            <a:noFill/>
          </a:ln>
        </p:spPr>
      </p:pic>
      <p:pic>
        <p:nvPicPr>
          <p:cNvPr id="589" name="Google Shape;589;p41"/>
          <p:cNvPicPr preferRelativeResize="0"/>
          <p:nvPr/>
        </p:nvPicPr>
        <p:blipFill>
          <a:blip r:embed="rId5">
            <a:alphaModFix/>
          </a:blip>
          <a:stretch>
            <a:fillRect/>
          </a:stretch>
        </p:blipFill>
        <p:spPr>
          <a:xfrm>
            <a:off x="818217" y="4794500"/>
            <a:ext cx="2262669" cy="220500"/>
          </a:xfrm>
          <a:prstGeom prst="rect">
            <a:avLst/>
          </a:prstGeom>
          <a:noFill/>
          <a:ln>
            <a:noFill/>
          </a:ln>
        </p:spPr>
      </p:pic>
      <p:sp>
        <p:nvSpPr>
          <p:cNvPr id="590" name="Google Shape;590;p41"/>
          <p:cNvSpPr txBox="1"/>
          <p:nvPr/>
        </p:nvSpPr>
        <p:spPr>
          <a:xfrm>
            <a:off x="540300" y="1673525"/>
            <a:ext cx="4254300" cy="2955900"/>
          </a:xfrm>
          <a:prstGeom prst="rect">
            <a:avLst/>
          </a:prstGeom>
          <a:noFill/>
          <a:ln>
            <a:noFill/>
          </a:ln>
        </p:spPr>
        <p:txBody>
          <a:bodyPr spcFirstLastPara="1" wrap="square" lIns="91425" tIns="91425" rIns="91425" bIns="91425" anchor="ctr" anchorCtr="0">
            <a:noAutofit/>
          </a:bodyPr>
          <a:lstStyle/>
          <a:p>
            <a:pPr marL="457200" lvl="0" indent="-330200" algn="l" rtl="0">
              <a:lnSpc>
                <a:spcPct val="100000"/>
              </a:lnSpc>
              <a:spcBef>
                <a:spcPts val="0"/>
              </a:spcBef>
              <a:spcAft>
                <a:spcPts val="0"/>
              </a:spcAft>
              <a:buClr>
                <a:schemeClr val="dk1"/>
              </a:buClr>
              <a:buSzPts val="1600"/>
              <a:buChar char="■"/>
            </a:pPr>
            <a:r>
              <a:rPr lang="en" sz="1600">
                <a:solidFill>
                  <a:schemeClr val="dk1"/>
                </a:solidFill>
              </a:rPr>
              <a:t>Searching for another committed activist opportunity.</a:t>
            </a:r>
            <a:br>
              <a:rPr lang="en" sz="1600">
                <a:solidFill>
                  <a:schemeClr val="dk1"/>
                </a:solidFill>
              </a:rPr>
            </a:b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Investing in distressed and high yield securities.</a:t>
            </a:r>
            <a:br>
              <a:rPr lang="en" sz="1600">
                <a:solidFill>
                  <a:schemeClr val="dk1"/>
                </a:solidFill>
              </a:rPr>
            </a:b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Investing in small cap securities.</a:t>
            </a:r>
            <a:br>
              <a:rPr lang="en" sz="1600">
                <a:solidFill>
                  <a:schemeClr val="dk1"/>
                </a:solidFill>
              </a:rPr>
            </a:b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Further investing in our current securities </a:t>
            </a:r>
            <a:r>
              <a:rPr lang="en-US" sz="1600">
                <a:solidFill>
                  <a:schemeClr val="dk1"/>
                </a:solidFill>
              </a:rPr>
              <a:t>portfolio</a:t>
            </a:r>
            <a:r>
              <a:rPr lang="en" sz="1600">
                <a:solidFill>
                  <a:schemeClr val="dk1"/>
                </a:solidFill>
              </a:rPr>
              <a:t>.</a:t>
            </a:r>
            <a:endParaRPr sz="16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2"/>
          <p:cNvSpPr/>
          <p:nvPr/>
        </p:nvSpPr>
        <p:spPr>
          <a:xfrm>
            <a:off x="0" y="154525"/>
            <a:ext cx="28959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2"/>
          <p:cNvSpPr txBox="1"/>
          <p:nvPr/>
        </p:nvSpPr>
        <p:spPr>
          <a:xfrm>
            <a:off x="95822" y="66375"/>
            <a:ext cx="24087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FFFFFF"/>
                </a:solidFill>
              </a:rPr>
              <a:t>GROWTH </a:t>
            </a:r>
            <a:r>
              <a:rPr lang="en-US" b="1">
                <a:solidFill>
                  <a:srgbClr val="FFFFFF"/>
                </a:solidFill>
              </a:rPr>
              <a:t>STRATEGY</a:t>
            </a:r>
            <a:r>
              <a:rPr lang="en" b="1">
                <a:solidFill>
                  <a:srgbClr val="FFFFFF"/>
                </a:solidFill>
              </a:rPr>
              <a:t> 4</a:t>
            </a:r>
            <a:endParaRPr b="1">
              <a:solidFill>
                <a:srgbClr val="FFFFFF"/>
              </a:solidFill>
            </a:endParaRPr>
          </a:p>
        </p:txBody>
      </p:sp>
      <p:sp>
        <p:nvSpPr>
          <p:cNvPr id="597" name="Google Shape;597;p42"/>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2"/>
          <p:cNvSpPr txBox="1"/>
          <p:nvPr/>
        </p:nvSpPr>
        <p:spPr>
          <a:xfrm>
            <a:off x="196800" y="566449"/>
            <a:ext cx="8750400" cy="1041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b="1">
                <a:solidFill>
                  <a:schemeClr val="dk1"/>
                </a:solidFill>
                <a:highlight>
                  <a:srgbClr val="FFFFFF"/>
                </a:highlight>
              </a:rPr>
              <a:t>We plan t</a:t>
            </a:r>
            <a:r>
              <a:rPr lang="en" sz="2400" b="1">
                <a:solidFill>
                  <a:schemeClr val="dk1"/>
                </a:solidFill>
              </a:rPr>
              <a:t>o </a:t>
            </a:r>
            <a:r>
              <a:rPr lang="en" sz="2400" b="1">
                <a:solidFill>
                  <a:schemeClr val="dk1"/>
                </a:solidFill>
                <a:highlight>
                  <a:srgbClr val="FFFFFF"/>
                </a:highlight>
              </a:rPr>
              <a:t>create unique investment products </a:t>
            </a:r>
            <a:br>
              <a:rPr lang="en" sz="2400" b="1">
                <a:solidFill>
                  <a:schemeClr val="dk1"/>
                </a:solidFill>
                <a:highlight>
                  <a:srgbClr val="FFFFFF"/>
                </a:highlight>
              </a:rPr>
            </a:br>
            <a:r>
              <a:rPr lang="en" sz="2400" b="1">
                <a:solidFill>
                  <a:schemeClr val="dk1"/>
                </a:solidFill>
                <a:highlight>
                  <a:srgbClr val="FFFFFF"/>
                </a:highlight>
              </a:rPr>
              <a:t>with outside capital partners by...</a:t>
            </a:r>
            <a:endParaRPr sz="2400" b="1">
              <a:solidFill>
                <a:schemeClr val="dk1"/>
              </a:solidFill>
              <a:highlight>
                <a:srgbClr val="FFFFFF"/>
              </a:highlight>
            </a:endParaRPr>
          </a:p>
        </p:txBody>
      </p:sp>
      <p:sp>
        <p:nvSpPr>
          <p:cNvPr id="599" name="Google Shape;599;p42"/>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33</a:t>
            </a:fld>
            <a:endParaRPr b="1">
              <a:solidFill>
                <a:srgbClr val="FFFFFF"/>
              </a:solidFill>
            </a:endParaRPr>
          </a:p>
        </p:txBody>
      </p:sp>
      <p:cxnSp>
        <p:nvCxnSpPr>
          <p:cNvPr id="600" name="Google Shape;600;p42"/>
          <p:cNvCxnSpPr/>
          <p:nvPr/>
        </p:nvCxnSpPr>
        <p:spPr>
          <a:xfrm flipH="1">
            <a:off x="457598" y="1688425"/>
            <a:ext cx="9900" cy="2827200"/>
          </a:xfrm>
          <a:prstGeom prst="straightConnector1">
            <a:avLst/>
          </a:prstGeom>
          <a:noFill/>
          <a:ln w="9525" cap="flat" cmpd="sng">
            <a:solidFill>
              <a:schemeClr val="dk2"/>
            </a:solidFill>
            <a:prstDash val="solid"/>
            <a:round/>
            <a:headEnd type="none" w="med" len="med"/>
            <a:tailEnd type="none" w="med" len="med"/>
          </a:ln>
        </p:spPr>
      </p:cxnSp>
      <p:pic>
        <p:nvPicPr>
          <p:cNvPr id="601" name="Google Shape;601;p42"/>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602" name="Google Shape;602;p42"/>
          <p:cNvPicPr preferRelativeResize="0"/>
          <p:nvPr/>
        </p:nvPicPr>
        <p:blipFill>
          <a:blip r:embed="rId4">
            <a:alphaModFix/>
          </a:blip>
          <a:stretch>
            <a:fillRect/>
          </a:stretch>
        </p:blipFill>
        <p:spPr>
          <a:xfrm>
            <a:off x="818217" y="4794500"/>
            <a:ext cx="2262669" cy="220500"/>
          </a:xfrm>
          <a:prstGeom prst="rect">
            <a:avLst/>
          </a:prstGeom>
          <a:noFill/>
          <a:ln>
            <a:noFill/>
          </a:ln>
        </p:spPr>
      </p:pic>
      <p:sp>
        <p:nvSpPr>
          <p:cNvPr id="603" name="Google Shape;603;p42"/>
          <p:cNvSpPr txBox="1"/>
          <p:nvPr/>
        </p:nvSpPr>
        <p:spPr>
          <a:xfrm>
            <a:off x="540300" y="1673525"/>
            <a:ext cx="4254300" cy="2955900"/>
          </a:xfrm>
          <a:prstGeom prst="rect">
            <a:avLst/>
          </a:prstGeom>
          <a:noFill/>
          <a:ln>
            <a:noFill/>
          </a:ln>
        </p:spPr>
        <p:txBody>
          <a:bodyPr spcFirstLastPara="1" wrap="square" lIns="91425" tIns="91425" rIns="91425" bIns="91425" anchor="ctr" anchorCtr="0">
            <a:noAutofit/>
          </a:bodyPr>
          <a:lstStyle/>
          <a:p>
            <a:pPr marL="457200" lvl="0" indent="-330200" algn="l" rtl="0">
              <a:lnSpc>
                <a:spcPct val="100000"/>
              </a:lnSpc>
              <a:spcBef>
                <a:spcPts val="0"/>
              </a:spcBef>
              <a:spcAft>
                <a:spcPts val="0"/>
              </a:spcAft>
              <a:buClr>
                <a:schemeClr val="dk1"/>
              </a:buClr>
              <a:buSzPts val="1600"/>
              <a:buChar char="■"/>
            </a:pPr>
            <a:r>
              <a:rPr lang="en" sz="1600">
                <a:solidFill>
                  <a:schemeClr val="dk1"/>
                </a:solidFill>
              </a:rPr>
              <a:t>Offering thoughtful and sustainable products </a:t>
            </a:r>
            <a:r>
              <a:rPr lang="en-US" sz="1600">
                <a:solidFill>
                  <a:schemeClr val="dk1"/>
                </a:solidFill>
              </a:rPr>
              <a:t>with attractive return profiles</a:t>
            </a:r>
            <a:br>
              <a:rPr lang="en" sz="1600">
                <a:solidFill>
                  <a:schemeClr val="dk1"/>
                </a:solidFill>
              </a:rPr>
            </a:br>
            <a:endParaRPr sz="160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a:solidFill>
                  <a:schemeClr val="dk1"/>
                </a:solidFill>
              </a:rPr>
              <a:t>Attracting and retaining sophisticated investment professionals and creating space for talented asset managers.</a:t>
            </a:r>
            <a:endParaRPr sz="1600">
              <a:solidFill>
                <a:schemeClr val="dk1"/>
              </a:solidFill>
            </a:endParaRPr>
          </a:p>
        </p:txBody>
      </p:sp>
      <p:pic>
        <p:nvPicPr>
          <p:cNvPr id="604" name="Google Shape;604;p42"/>
          <p:cNvPicPr preferRelativeResize="0"/>
          <p:nvPr/>
        </p:nvPicPr>
        <p:blipFill>
          <a:blip r:embed="rId5">
            <a:alphaModFix/>
          </a:blip>
          <a:stretch>
            <a:fillRect/>
          </a:stretch>
        </p:blipFill>
        <p:spPr>
          <a:xfrm>
            <a:off x="4867412" y="1656250"/>
            <a:ext cx="4295187" cy="2891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24"/>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txBox="1"/>
          <p:nvPr/>
        </p:nvSpPr>
        <p:spPr>
          <a:xfrm>
            <a:off x="196800" y="154525"/>
            <a:ext cx="8750400" cy="60194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dk1"/>
                </a:solidFill>
                <a:highlight>
                  <a:srgbClr val="FFFFFF"/>
                </a:highlight>
              </a:rPr>
              <a:t>Theoretical Toy Model</a:t>
            </a:r>
          </a:p>
          <a:p>
            <a:pPr marL="0" lvl="0" indent="0" algn="ctr" rtl="0">
              <a:spcBef>
                <a:spcPts val="0"/>
              </a:spcBef>
              <a:spcAft>
                <a:spcPts val="0"/>
              </a:spcAft>
              <a:buNone/>
            </a:pPr>
            <a:r>
              <a:rPr lang="en-US" sz="1800" b="1">
                <a:solidFill>
                  <a:schemeClr val="dk1"/>
                </a:solidFill>
                <a:highlight>
                  <a:srgbClr val="FFFFFF"/>
                </a:highlight>
              </a:rPr>
              <a:t>Public Company versus Private Equity Fund</a:t>
            </a:r>
            <a:endParaRPr lang="en-US" sz="1600">
              <a:solidFill>
                <a:srgbClr val="595959"/>
              </a:solidFill>
            </a:endParaRPr>
          </a:p>
        </p:txBody>
      </p:sp>
      <p:sp>
        <p:nvSpPr>
          <p:cNvPr id="219" name="Google Shape;219;p24"/>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34</a:t>
            </a:fld>
            <a:endParaRPr b="1">
              <a:solidFill>
                <a:srgbClr val="FFFFFF"/>
              </a:solidFill>
            </a:endParaRPr>
          </a:p>
        </p:txBody>
      </p:sp>
      <p:sp>
        <p:nvSpPr>
          <p:cNvPr id="221" name="Google Shape;221;p24"/>
          <p:cNvSpPr/>
          <p:nvPr/>
        </p:nvSpPr>
        <p:spPr>
          <a:xfrm>
            <a:off x="0" y="154525"/>
            <a:ext cx="1443789"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txBox="1"/>
          <p:nvPr/>
        </p:nvSpPr>
        <p:spPr>
          <a:xfrm>
            <a:off x="95829" y="66383"/>
            <a:ext cx="2619869" cy="30864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a:solidFill>
                  <a:srgbClr val="FFFFFF"/>
                </a:solidFill>
              </a:rPr>
              <a:t>TOY MODEL</a:t>
            </a:r>
            <a:endParaRPr b="1">
              <a:solidFill>
                <a:srgbClr val="FFFFFF"/>
              </a:solidFill>
            </a:endParaRPr>
          </a:p>
        </p:txBody>
      </p:sp>
      <p:pic>
        <p:nvPicPr>
          <p:cNvPr id="225" name="Google Shape;225;p24"/>
          <p:cNvPicPr preferRelativeResize="0"/>
          <p:nvPr/>
        </p:nvPicPr>
        <p:blipFill>
          <a:blip r:embed="rId3">
            <a:alphaModFix/>
          </a:blip>
          <a:stretch>
            <a:fillRect/>
          </a:stretch>
        </p:blipFill>
        <p:spPr>
          <a:xfrm>
            <a:off x="212750" y="4804377"/>
            <a:ext cx="566381" cy="200737"/>
          </a:xfrm>
          <a:prstGeom prst="rect">
            <a:avLst/>
          </a:prstGeom>
          <a:noFill/>
          <a:ln>
            <a:noFill/>
          </a:ln>
        </p:spPr>
      </p:pic>
      <p:graphicFrame>
        <p:nvGraphicFramePr>
          <p:cNvPr id="4" name="Table 3">
            <a:extLst>
              <a:ext uri="{FF2B5EF4-FFF2-40B4-BE49-F238E27FC236}">
                <a16:creationId xmlns:a16="http://schemas.microsoft.com/office/drawing/2014/main" id="{CB80A041-7453-2CDA-AB2B-20D980685955}"/>
              </a:ext>
            </a:extLst>
          </p:cNvPr>
          <p:cNvGraphicFramePr>
            <a:graphicFrameLocks noGrp="1"/>
          </p:cNvGraphicFramePr>
          <p:nvPr/>
        </p:nvGraphicFramePr>
        <p:xfrm>
          <a:off x="4864098" y="905853"/>
          <a:ext cx="3535617" cy="534353"/>
        </p:xfrm>
        <a:graphic>
          <a:graphicData uri="http://schemas.openxmlformats.org/drawingml/2006/table">
            <a:tbl>
              <a:tblPr>
                <a:tableStyleId>{F5D0310B-A3D5-42B6-8176-09B71E9C7472}</a:tableStyleId>
              </a:tblPr>
              <a:tblGrid>
                <a:gridCol w="2897109">
                  <a:extLst>
                    <a:ext uri="{9D8B030D-6E8A-4147-A177-3AD203B41FA5}">
                      <a16:colId xmlns:a16="http://schemas.microsoft.com/office/drawing/2014/main" val="1945261194"/>
                    </a:ext>
                  </a:extLst>
                </a:gridCol>
                <a:gridCol w="638508">
                  <a:extLst>
                    <a:ext uri="{9D8B030D-6E8A-4147-A177-3AD203B41FA5}">
                      <a16:colId xmlns:a16="http://schemas.microsoft.com/office/drawing/2014/main" val="605653036"/>
                    </a:ext>
                  </a:extLst>
                </a:gridCol>
              </a:tblGrid>
              <a:tr h="94890">
                <a:tc gridSpan="2">
                  <a:txBody>
                    <a:bodyPr/>
                    <a:lstStyle/>
                    <a:p>
                      <a:pPr algn="ctr" fontAlgn="b"/>
                      <a:r>
                        <a:rPr lang="en-US" sz="1100" b="1" i="0" u="none" strike="noStrike">
                          <a:solidFill>
                            <a:schemeClr val="bg1"/>
                          </a:solidFill>
                          <a:effectLst/>
                          <a:latin typeface="Calibri" panose="020F0502020204030204" pitchFamily="34" charset="0"/>
                        </a:rPr>
                        <a:t>ASSUMPTIONS</a:t>
                      </a: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pPr algn="r" fontAlgn="b"/>
                      <a:endParaRPr lang="en-US" sz="1100" b="0" i="0" u="none" strike="noStrike">
                        <a:solidFill>
                          <a:schemeClr val="bg1"/>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05859099"/>
                  </a:ext>
                </a:extLst>
              </a:tr>
              <a:tr h="180975">
                <a:tc>
                  <a:txBody>
                    <a:bodyPr/>
                    <a:lstStyle/>
                    <a:p>
                      <a:pPr algn="l" fontAlgn="b"/>
                      <a:r>
                        <a:rPr lang="en-US" sz="1100" u="none" strike="noStrike">
                          <a:solidFill>
                            <a:schemeClr val="bg1"/>
                          </a:solidFill>
                          <a:effectLst/>
                        </a:rPr>
                        <a:t>Annual Return on Investment</a:t>
                      </a:r>
                      <a:endParaRPr lang="en-US" sz="1100" b="0" i="0" u="none" strike="noStrike">
                        <a:solidFill>
                          <a:schemeClr val="bg1"/>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fontAlgn="b"/>
                      <a:r>
                        <a:rPr lang="en-US" sz="1100" u="none" strike="noStrike">
                          <a:solidFill>
                            <a:schemeClr val="bg1"/>
                          </a:solidFill>
                          <a:effectLst/>
                        </a:rPr>
                        <a:t>5%</a:t>
                      </a:r>
                      <a:endParaRPr lang="en-US" sz="1100" b="0" i="0" u="none" strike="noStrike">
                        <a:solidFill>
                          <a:schemeClr val="bg1"/>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327021905"/>
                  </a:ext>
                </a:extLst>
              </a:tr>
              <a:tr h="180975">
                <a:tc>
                  <a:txBody>
                    <a:bodyPr/>
                    <a:lstStyle/>
                    <a:p>
                      <a:pPr algn="l" fontAlgn="b"/>
                      <a:r>
                        <a:rPr lang="en-US" sz="1100" u="none" strike="noStrike">
                          <a:solidFill>
                            <a:schemeClr val="bg1"/>
                          </a:solidFill>
                          <a:effectLst/>
                        </a:rPr>
                        <a:t>Taxes Paid by PE Fund @ 7-year Intervals</a:t>
                      </a:r>
                      <a:endParaRPr lang="en-US" sz="1100" b="0" i="0" u="none" strike="noStrike">
                        <a:solidFill>
                          <a:schemeClr val="bg1"/>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r" fontAlgn="b"/>
                      <a:r>
                        <a:rPr lang="en-US" sz="1100" u="none" strike="noStrike">
                          <a:solidFill>
                            <a:schemeClr val="bg1"/>
                          </a:solidFill>
                          <a:effectLst/>
                        </a:rPr>
                        <a:t>30%</a:t>
                      </a:r>
                      <a:endParaRPr lang="en-US" sz="1100" b="0" i="0" u="none" strike="noStrike">
                        <a:solidFill>
                          <a:schemeClr val="bg1"/>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11336767"/>
                  </a:ext>
                </a:extLst>
              </a:tr>
            </a:tbl>
          </a:graphicData>
        </a:graphic>
      </p:graphicFrame>
      <p:graphicFrame>
        <p:nvGraphicFramePr>
          <p:cNvPr id="6" name="Table 5">
            <a:extLst>
              <a:ext uri="{FF2B5EF4-FFF2-40B4-BE49-F238E27FC236}">
                <a16:creationId xmlns:a16="http://schemas.microsoft.com/office/drawing/2014/main" id="{08DDA6A7-4FDC-9E7E-9AB0-D01700711C93}"/>
              </a:ext>
            </a:extLst>
          </p:cNvPr>
          <p:cNvGraphicFramePr>
            <a:graphicFrameLocks noGrp="1"/>
          </p:cNvGraphicFramePr>
          <p:nvPr/>
        </p:nvGraphicFramePr>
        <p:xfrm>
          <a:off x="4992297" y="1531363"/>
          <a:ext cx="3218160" cy="3176588"/>
        </p:xfrm>
        <a:graphic>
          <a:graphicData uri="http://schemas.openxmlformats.org/drawingml/2006/table">
            <a:tbl>
              <a:tblPr>
                <a:tableStyleId>{F5D0310B-A3D5-42B6-8176-09B71E9C7472}</a:tableStyleId>
              </a:tblPr>
              <a:tblGrid>
                <a:gridCol w="770034">
                  <a:extLst>
                    <a:ext uri="{9D8B030D-6E8A-4147-A177-3AD203B41FA5}">
                      <a16:colId xmlns:a16="http://schemas.microsoft.com/office/drawing/2014/main" val="2880567390"/>
                    </a:ext>
                  </a:extLst>
                </a:gridCol>
                <a:gridCol w="763798">
                  <a:extLst>
                    <a:ext uri="{9D8B030D-6E8A-4147-A177-3AD203B41FA5}">
                      <a16:colId xmlns:a16="http://schemas.microsoft.com/office/drawing/2014/main" val="631944191"/>
                    </a:ext>
                  </a:extLst>
                </a:gridCol>
                <a:gridCol w="613533">
                  <a:extLst>
                    <a:ext uri="{9D8B030D-6E8A-4147-A177-3AD203B41FA5}">
                      <a16:colId xmlns:a16="http://schemas.microsoft.com/office/drawing/2014/main" val="3967411142"/>
                    </a:ext>
                  </a:extLst>
                </a:gridCol>
                <a:gridCol w="383894">
                  <a:extLst>
                    <a:ext uri="{9D8B030D-6E8A-4147-A177-3AD203B41FA5}">
                      <a16:colId xmlns:a16="http://schemas.microsoft.com/office/drawing/2014/main" val="3489099201"/>
                    </a:ext>
                  </a:extLst>
                </a:gridCol>
                <a:gridCol w="686901">
                  <a:extLst>
                    <a:ext uri="{9D8B030D-6E8A-4147-A177-3AD203B41FA5}">
                      <a16:colId xmlns:a16="http://schemas.microsoft.com/office/drawing/2014/main" val="4160410068"/>
                    </a:ext>
                  </a:extLst>
                </a:gridCol>
              </a:tblGrid>
              <a:tr h="296545">
                <a:tc>
                  <a:txBody>
                    <a:bodyPr/>
                    <a:lstStyle/>
                    <a:p>
                      <a:pPr algn="ctr" fontAlgn="b"/>
                      <a:r>
                        <a:rPr lang="en-US" sz="1100" b="1" u="none" strike="noStrike">
                          <a:effectLst/>
                        </a:rPr>
                        <a:t>Year</a:t>
                      </a:r>
                      <a:endParaRPr lang="en-US" sz="1100" b="1"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algn="r" fontAlgn="b"/>
                      <a:r>
                        <a:rPr lang="en-US" sz="1100" b="1" u="none" strike="noStrike">
                          <a:effectLst/>
                        </a:rPr>
                        <a:t>Public Company $1</a:t>
                      </a:r>
                      <a:endParaRPr lang="en-US" sz="1100" b="1"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algn="r" fontAlgn="b"/>
                      <a:r>
                        <a:rPr lang="en-US" sz="1100" b="1" u="none" strike="noStrike">
                          <a:effectLst/>
                        </a:rPr>
                        <a:t>Private Equity Fund $1 </a:t>
                      </a:r>
                      <a:endParaRPr lang="en-US" sz="1100" b="1"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algn="r"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algn="r" fontAlgn="b"/>
                      <a:r>
                        <a:rPr lang="en-US" sz="1100" b="1" u="none" strike="noStrike">
                          <a:effectLst/>
                        </a:rPr>
                        <a:t>Taxes Paid</a:t>
                      </a:r>
                      <a:endParaRPr lang="en-US" sz="1100" b="1"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2381913018"/>
                  </a:ext>
                </a:extLst>
              </a:tr>
              <a:tr h="296545">
                <a:tc>
                  <a:txBody>
                    <a:bodyPr/>
                    <a:lstStyle/>
                    <a:p>
                      <a:pPr algn="ct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$1.00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$0.00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5452011"/>
                  </a:ext>
                </a:extLst>
              </a:tr>
              <a:tr h="296545">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$1.34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$1.24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$0.10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7146612"/>
                  </a:ext>
                </a:extLst>
              </a:tr>
              <a:tr h="296545">
                <a:tc>
                  <a:txBody>
                    <a:bodyPr/>
                    <a:lstStyle/>
                    <a:p>
                      <a:pPr algn="ct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$1.89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$1.59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$0.15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4916454"/>
                  </a:ext>
                </a:extLst>
              </a:tr>
              <a:tr h="296545">
                <a:tc>
                  <a:txBody>
                    <a:bodyPr/>
                    <a:lstStyle/>
                    <a:p>
                      <a:pPr algn="ctr" fontAlgn="b"/>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$2.65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$2.04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$0.19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75917"/>
                  </a:ext>
                </a:extLst>
              </a:tr>
              <a:tr h="296545">
                <a:tc>
                  <a:txBody>
                    <a:bodyPr/>
                    <a:lstStyle/>
                    <a:p>
                      <a:pPr algn="ctr" fontAlgn="b"/>
                      <a:r>
                        <a:rPr lang="en-US" sz="1100" u="none" strike="noStrike">
                          <a:effectLst/>
                        </a:rPr>
                        <a:t>28</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$3.73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$2.63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$0.25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2956038"/>
                  </a:ext>
                </a:extLst>
              </a:tr>
              <a:tr h="296545">
                <a:tc>
                  <a:txBody>
                    <a:bodyPr/>
                    <a:lstStyle/>
                    <a:p>
                      <a:pPr algn="ct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$5.25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$3.38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$0.32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949410"/>
                  </a:ext>
                </a:extLst>
              </a:tr>
              <a:tr h="296545">
                <a:tc>
                  <a:txBody>
                    <a:bodyPr/>
                    <a:lstStyle/>
                    <a:p>
                      <a:pPr algn="ctr" fontAlgn="b"/>
                      <a:r>
                        <a:rPr lang="en-US" sz="1100" u="none" strike="noStrike">
                          <a:effectLst/>
                        </a:rPr>
                        <a:t>42</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$7.39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$4.34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$0.41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0335478"/>
                  </a:ext>
                </a:extLst>
              </a:tr>
              <a:tr h="296545">
                <a:tc>
                  <a:txBody>
                    <a:bodyPr/>
                    <a:lstStyle/>
                    <a:p>
                      <a:pPr algn="ctr" fontAlgn="b"/>
                      <a:r>
                        <a:rPr lang="en-US" sz="1100" u="none" strike="noStrike">
                          <a:effectLst/>
                        </a:rPr>
                        <a:t>49</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$10.40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$5.57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sng" strike="noStrike">
                          <a:effectLst/>
                        </a:rPr>
                        <a:t>$0.53 </a:t>
                      </a:r>
                      <a:endParaRPr lang="en-US" sz="1100" b="0" i="0" u="sng"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7300271"/>
                  </a:ext>
                </a:extLst>
              </a:tr>
              <a:tr h="296545">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a:effectLst/>
                        </a:rPr>
                        <a:t>Total</a:t>
                      </a:r>
                      <a:endParaRPr lang="en-US" sz="1100" b="1"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100" u="none" strike="noStrike">
                          <a:effectLst/>
                        </a:rPr>
                        <a:t>$1.96 </a:t>
                      </a:r>
                      <a:endParaRPr lang="en-US" sz="1100" b="0" i="0" u="none" strike="noStrike">
                        <a:solidFill>
                          <a:srgbClr val="000000"/>
                        </a:solidFill>
                        <a:effectLst/>
                        <a:latin typeface="Calibri" panose="020F0502020204030204" pitchFamily="34" charset="0"/>
                      </a:endParaRPr>
                    </a:p>
                  </a:txBody>
                  <a:tcPr marL="4763" marR="4763" marT="4763"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545091"/>
                  </a:ext>
                </a:extLst>
              </a:tr>
            </a:tbl>
          </a:graphicData>
        </a:graphic>
      </p:graphicFrame>
      <p:sp>
        <p:nvSpPr>
          <p:cNvPr id="18" name="Google Shape;155;p21">
            <a:extLst>
              <a:ext uri="{FF2B5EF4-FFF2-40B4-BE49-F238E27FC236}">
                <a16:creationId xmlns:a16="http://schemas.microsoft.com/office/drawing/2014/main" id="{F871D785-6BD5-8795-09FE-F0B3C3E8603E}"/>
              </a:ext>
            </a:extLst>
          </p:cNvPr>
          <p:cNvSpPr txBox="1"/>
          <p:nvPr/>
        </p:nvSpPr>
        <p:spPr>
          <a:xfrm>
            <a:off x="260418" y="833440"/>
            <a:ext cx="3830139" cy="3751592"/>
          </a:xfrm>
          <a:prstGeom prst="rect">
            <a:avLst/>
          </a:prstGeom>
          <a:noFill/>
          <a:ln>
            <a:noFill/>
          </a:ln>
        </p:spPr>
        <p:txBody>
          <a:bodyPr spcFirstLastPara="1" wrap="square" lIns="91425" tIns="91425" rIns="91425" bIns="91425" anchor="ctr" anchorCtr="0">
            <a:noAutofit/>
          </a:bodyPr>
          <a:lstStyle/>
          <a:p>
            <a:pPr marL="139700" lvl="0" algn="l" rtl="0">
              <a:lnSpc>
                <a:spcPct val="100000"/>
              </a:lnSpc>
              <a:spcBef>
                <a:spcPts val="0"/>
              </a:spcBef>
              <a:spcAft>
                <a:spcPts val="0"/>
              </a:spcAft>
              <a:buClr>
                <a:schemeClr val="dk1"/>
              </a:buClr>
              <a:buSzPts val="1400"/>
            </a:pPr>
            <a:r>
              <a:rPr lang="en-US" sz="1100" b="1">
                <a:solidFill>
                  <a:schemeClr val="dk1"/>
                </a:solidFill>
              </a:rPr>
              <a:t>Question:</a:t>
            </a:r>
            <a:r>
              <a:rPr lang="en-US" sz="1100">
                <a:solidFill>
                  <a:schemeClr val="dk1"/>
                </a:solidFill>
              </a:rPr>
              <a:t> Does a permanent capital vehicle like a public company have a structural advantage compared to a 7-year PE fund vehicle?</a:t>
            </a:r>
          </a:p>
          <a:p>
            <a:pPr marL="139700" lvl="0" algn="l" rtl="0">
              <a:lnSpc>
                <a:spcPct val="100000"/>
              </a:lnSpc>
              <a:spcBef>
                <a:spcPts val="0"/>
              </a:spcBef>
              <a:spcAft>
                <a:spcPts val="0"/>
              </a:spcAft>
              <a:buClr>
                <a:schemeClr val="dk1"/>
              </a:buClr>
              <a:buSzPts val="1400"/>
            </a:pPr>
            <a:endParaRPr lang="en-US" sz="1100">
              <a:solidFill>
                <a:schemeClr val="dk1"/>
              </a:solidFill>
            </a:endParaRPr>
          </a:p>
          <a:p>
            <a:pPr marL="139700" lvl="0" algn="l" rtl="0">
              <a:lnSpc>
                <a:spcPct val="100000"/>
              </a:lnSpc>
              <a:spcBef>
                <a:spcPts val="0"/>
              </a:spcBef>
              <a:spcAft>
                <a:spcPts val="0"/>
              </a:spcAft>
              <a:buClr>
                <a:schemeClr val="dk1"/>
              </a:buClr>
              <a:buSzPts val="1400"/>
            </a:pPr>
            <a:r>
              <a:rPr lang="en-US" sz="1100" b="1">
                <a:solidFill>
                  <a:schemeClr val="dk1"/>
                </a:solidFill>
              </a:rPr>
              <a:t>Hypothesis: </a:t>
            </a:r>
            <a:r>
              <a:rPr lang="en-US" sz="1100">
                <a:solidFill>
                  <a:schemeClr val="dk1"/>
                </a:solidFill>
              </a:rPr>
              <a:t>For the straightforward reason that PE funds trade assets every 7 years, public companies tend to have a significant structural advantage at every timescale.</a:t>
            </a:r>
          </a:p>
          <a:p>
            <a:pPr marL="139700" lvl="0" algn="l" rtl="0">
              <a:lnSpc>
                <a:spcPct val="100000"/>
              </a:lnSpc>
              <a:spcBef>
                <a:spcPts val="0"/>
              </a:spcBef>
              <a:spcAft>
                <a:spcPts val="0"/>
              </a:spcAft>
              <a:buClr>
                <a:schemeClr val="dk1"/>
              </a:buClr>
              <a:buSzPts val="1400"/>
            </a:pPr>
            <a:endParaRPr lang="en-US" sz="400">
              <a:solidFill>
                <a:schemeClr val="dk1"/>
              </a:solidFill>
            </a:endParaRPr>
          </a:p>
          <a:p>
            <a:pPr marL="139700" lvl="0" algn="l" rtl="0">
              <a:lnSpc>
                <a:spcPct val="100000"/>
              </a:lnSpc>
              <a:spcBef>
                <a:spcPts val="0"/>
              </a:spcBef>
              <a:spcAft>
                <a:spcPts val="0"/>
              </a:spcAft>
              <a:buClr>
                <a:schemeClr val="dk1"/>
              </a:buClr>
              <a:buSzPts val="1400"/>
            </a:pPr>
            <a:r>
              <a:rPr lang="en-US" sz="1100" b="1">
                <a:solidFill>
                  <a:schemeClr val="dk1"/>
                </a:solidFill>
              </a:rPr>
              <a:t>Complicating Factors:</a:t>
            </a:r>
          </a:p>
          <a:p>
            <a:pPr marL="311150" lvl="0" indent="-171450" algn="l" rtl="0">
              <a:lnSpc>
                <a:spcPct val="100000"/>
              </a:lnSpc>
              <a:spcBef>
                <a:spcPts val="0"/>
              </a:spcBef>
              <a:spcAft>
                <a:spcPts val="0"/>
              </a:spcAft>
              <a:buClr>
                <a:schemeClr val="dk1"/>
              </a:buClr>
              <a:buSzPts val="1400"/>
              <a:buFont typeface="Arial" panose="020B0604020202020204" pitchFamily="34" charset="0"/>
              <a:buChar char="•"/>
            </a:pPr>
            <a:r>
              <a:rPr lang="en-US" sz="1100">
                <a:solidFill>
                  <a:schemeClr val="dk1"/>
                </a:solidFill>
              </a:rPr>
              <a:t>Do annual corporate tax burdens of a public C-corporation differ from a company owned by a public company?</a:t>
            </a:r>
          </a:p>
          <a:p>
            <a:pPr marL="311150" lvl="0" indent="-171450" algn="l" rtl="0">
              <a:lnSpc>
                <a:spcPct val="100000"/>
              </a:lnSpc>
              <a:spcBef>
                <a:spcPts val="0"/>
              </a:spcBef>
              <a:spcAft>
                <a:spcPts val="0"/>
              </a:spcAft>
              <a:buClr>
                <a:schemeClr val="dk1"/>
              </a:buClr>
              <a:buSzPts val="1400"/>
              <a:buFont typeface="Arial" panose="020B0604020202020204" pitchFamily="34" charset="0"/>
              <a:buChar char="•"/>
            </a:pPr>
            <a:r>
              <a:rPr lang="en-US" sz="1100">
                <a:solidFill>
                  <a:schemeClr val="dk1"/>
                </a:solidFill>
              </a:rPr>
              <a:t>Does the inherent churn of buying and selling businesses within a public company overstate the advantage vs PE Fund?</a:t>
            </a:r>
          </a:p>
          <a:p>
            <a:pPr marL="311150" lvl="0" indent="-171450" algn="l" rtl="0">
              <a:lnSpc>
                <a:spcPct val="100000"/>
              </a:lnSpc>
              <a:spcBef>
                <a:spcPts val="0"/>
              </a:spcBef>
              <a:spcAft>
                <a:spcPts val="0"/>
              </a:spcAft>
              <a:buClr>
                <a:schemeClr val="dk1"/>
              </a:buClr>
              <a:buSzPts val="1400"/>
              <a:buFont typeface="Arial" panose="020B0604020202020204" pitchFamily="34" charset="0"/>
              <a:buChar char="•"/>
            </a:pPr>
            <a:r>
              <a:rPr lang="en-US" sz="1100">
                <a:solidFill>
                  <a:schemeClr val="dk1"/>
                </a:solidFill>
              </a:rPr>
              <a:t>Theoretically, the public company can buy and sell assets without regards to the calendar, therefore at better prices. </a:t>
            </a:r>
          </a:p>
          <a:p>
            <a:pPr marL="311150" lvl="0" indent="-171450" algn="l" rtl="0">
              <a:lnSpc>
                <a:spcPct val="100000"/>
              </a:lnSpc>
              <a:spcBef>
                <a:spcPts val="0"/>
              </a:spcBef>
              <a:spcAft>
                <a:spcPts val="0"/>
              </a:spcAft>
              <a:buClr>
                <a:schemeClr val="dk1"/>
              </a:buClr>
              <a:buSzPts val="1400"/>
              <a:buFont typeface="Arial" panose="020B0604020202020204" pitchFamily="34" charset="0"/>
              <a:buChar char="•"/>
            </a:pPr>
            <a:r>
              <a:rPr lang="en-US" sz="1100">
                <a:solidFill>
                  <a:schemeClr val="dk1"/>
                </a:solidFill>
              </a:rPr>
              <a:t>Cost and burden of being a public company.</a:t>
            </a:r>
          </a:p>
          <a:p>
            <a:pPr marL="425450" lvl="0" indent="-285750" algn="l" rtl="0">
              <a:lnSpc>
                <a:spcPct val="100000"/>
              </a:lnSpc>
              <a:spcBef>
                <a:spcPts val="0"/>
              </a:spcBef>
              <a:spcAft>
                <a:spcPts val="0"/>
              </a:spcAft>
              <a:buClr>
                <a:schemeClr val="dk1"/>
              </a:buClr>
              <a:buSzPts val="1400"/>
              <a:buFont typeface="Arial" panose="020B0604020202020204" pitchFamily="34" charset="0"/>
              <a:buChar char="•"/>
            </a:pPr>
            <a:endParaRPr lang="en-US">
              <a:solidFill>
                <a:schemeClr val="dk1"/>
              </a:solidFill>
            </a:endParaRPr>
          </a:p>
          <a:p>
            <a:pPr marL="139700" lvl="0" algn="l" rtl="0">
              <a:lnSpc>
                <a:spcPct val="100000"/>
              </a:lnSpc>
              <a:spcBef>
                <a:spcPts val="0"/>
              </a:spcBef>
              <a:spcAft>
                <a:spcPts val="0"/>
              </a:spcAft>
              <a:buClr>
                <a:schemeClr val="dk1"/>
              </a:buClr>
              <a:buSzPts val="1400"/>
            </a:pPr>
            <a:endParaRPr>
              <a:solidFill>
                <a:schemeClr val="dk1"/>
              </a:solidFill>
            </a:endParaRPr>
          </a:p>
        </p:txBody>
      </p:sp>
      <p:cxnSp>
        <p:nvCxnSpPr>
          <p:cNvPr id="19" name="Google Shape;156;p21">
            <a:extLst>
              <a:ext uri="{FF2B5EF4-FFF2-40B4-BE49-F238E27FC236}">
                <a16:creationId xmlns:a16="http://schemas.microsoft.com/office/drawing/2014/main" id="{3CDEA626-AB7D-284E-4EB4-1E4EF9E76B63}"/>
              </a:ext>
            </a:extLst>
          </p:cNvPr>
          <p:cNvCxnSpPr>
            <a:cxnSpLocks/>
          </p:cNvCxnSpPr>
          <p:nvPr/>
        </p:nvCxnSpPr>
        <p:spPr>
          <a:xfrm>
            <a:off x="300741" y="905853"/>
            <a:ext cx="4457" cy="3152206"/>
          </a:xfrm>
          <a:prstGeom prst="straightConnector1">
            <a:avLst/>
          </a:prstGeom>
          <a:noFill/>
          <a:ln w="9525" cap="flat" cmpd="sng">
            <a:solidFill>
              <a:schemeClr val="dk2"/>
            </a:solidFill>
            <a:prstDash val="solid"/>
            <a:round/>
            <a:headEnd type="none" w="med" len="med"/>
            <a:tailEnd type="none" w="med" len="med"/>
          </a:ln>
        </p:spPr>
      </p:cxnSp>
      <p:sp>
        <p:nvSpPr>
          <p:cNvPr id="22" name="TextBox 21">
            <a:extLst>
              <a:ext uri="{FF2B5EF4-FFF2-40B4-BE49-F238E27FC236}">
                <a16:creationId xmlns:a16="http://schemas.microsoft.com/office/drawing/2014/main" id="{75EDD2B5-480B-B871-5E74-2AE9A31F9C1E}"/>
              </a:ext>
            </a:extLst>
          </p:cNvPr>
          <p:cNvSpPr txBox="1"/>
          <p:nvPr/>
        </p:nvSpPr>
        <p:spPr>
          <a:xfrm>
            <a:off x="779131" y="4084917"/>
            <a:ext cx="4213166" cy="1154162"/>
          </a:xfrm>
          <a:prstGeom prst="rect">
            <a:avLst/>
          </a:prstGeom>
          <a:noFill/>
        </p:spPr>
        <p:txBody>
          <a:bodyPr wrap="square" rtlCol="0">
            <a:spAutoFit/>
          </a:bodyPr>
          <a:lstStyle/>
          <a:p>
            <a:r>
              <a:rPr lang="en-US" sz="800"/>
              <a:t>Note: In this model we assume that assets are sold by the private equity fund every seven years and reinvested after paying capital gains taxes on the gain on the sale. It is also assumed that the Public Company does not sell the assets and therefore does not pay capital gains tax. The model does not consider taxes paid on operational results.</a:t>
            </a:r>
          </a:p>
          <a:p>
            <a:endParaRPr lang="en-US" sz="500"/>
          </a:p>
          <a:p>
            <a:r>
              <a:rPr lang="en-US" sz="800"/>
              <a:t>This projection, forecast or estimate is a forward-looking statement and an example only. It is based upon certain assumptions which are speculative in nature and may vary materially from actual results.</a:t>
            </a:r>
          </a:p>
          <a:p>
            <a:endParaRPr lang="en-US" sz="800"/>
          </a:p>
        </p:txBody>
      </p:sp>
    </p:spTree>
    <p:extLst>
      <p:ext uri="{BB962C8B-B14F-4D97-AF65-F5344CB8AC3E}">
        <p14:creationId xmlns:p14="http://schemas.microsoft.com/office/powerpoint/2010/main" val="226806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24"/>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txBox="1"/>
          <p:nvPr/>
        </p:nvSpPr>
        <p:spPr>
          <a:xfrm>
            <a:off x="196800" y="154525"/>
            <a:ext cx="8750400" cy="60194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dk1"/>
                </a:solidFill>
              </a:rPr>
              <a:t>Adjusted EBITDA Reconciliation</a:t>
            </a:r>
            <a:endParaRPr lang="en-US" sz="1600" dirty="0">
              <a:solidFill>
                <a:srgbClr val="595959"/>
              </a:solidFill>
            </a:endParaRPr>
          </a:p>
        </p:txBody>
      </p:sp>
      <p:sp>
        <p:nvSpPr>
          <p:cNvPr id="219" name="Google Shape;219;p24"/>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35</a:t>
            </a:fld>
            <a:endParaRPr b="1">
              <a:solidFill>
                <a:srgbClr val="FFFFFF"/>
              </a:solidFill>
            </a:endParaRPr>
          </a:p>
        </p:txBody>
      </p:sp>
      <p:cxnSp>
        <p:nvCxnSpPr>
          <p:cNvPr id="220" name="Google Shape;220;p24"/>
          <p:cNvCxnSpPr/>
          <p:nvPr/>
        </p:nvCxnSpPr>
        <p:spPr>
          <a:xfrm>
            <a:off x="245105" y="1252451"/>
            <a:ext cx="13200" cy="2920200"/>
          </a:xfrm>
          <a:prstGeom prst="straightConnector1">
            <a:avLst/>
          </a:prstGeom>
          <a:noFill/>
          <a:ln w="9525" cap="flat" cmpd="sng">
            <a:solidFill>
              <a:schemeClr val="dk2"/>
            </a:solidFill>
            <a:prstDash val="solid"/>
            <a:round/>
            <a:headEnd type="none" w="med" len="med"/>
            <a:tailEnd type="none" w="med" len="med"/>
          </a:ln>
        </p:spPr>
      </p:cxnSp>
      <p:sp>
        <p:nvSpPr>
          <p:cNvPr id="221" name="Google Shape;221;p24"/>
          <p:cNvSpPr/>
          <p:nvPr/>
        </p:nvSpPr>
        <p:spPr>
          <a:xfrm>
            <a:off x="0" y="154525"/>
            <a:ext cx="1521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txBox="1"/>
          <p:nvPr/>
        </p:nvSpPr>
        <p:spPr>
          <a:xfrm>
            <a:off x="95830" y="66383"/>
            <a:ext cx="1521300" cy="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b="1">
                <a:solidFill>
                  <a:srgbClr val="FFFFFF"/>
                </a:solidFill>
              </a:rPr>
              <a:t>FY Results</a:t>
            </a:r>
            <a:endParaRPr b="1">
              <a:solidFill>
                <a:srgbClr val="FFFFFF"/>
              </a:solidFill>
            </a:endParaRPr>
          </a:p>
        </p:txBody>
      </p:sp>
      <p:pic>
        <p:nvPicPr>
          <p:cNvPr id="225" name="Google Shape;225;p24"/>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226" name="Google Shape;226;p24"/>
          <p:cNvPicPr preferRelativeResize="0"/>
          <p:nvPr/>
        </p:nvPicPr>
        <p:blipFill>
          <a:blip r:embed="rId4">
            <a:alphaModFix/>
          </a:blip>
          <a:stretch>
            <a:fillRect/>
          </a:stretch>
        </p:blipFill>
        <p:spPr>
          <a:xfrm>
            <a:off x="818217" y="4794500"/>
            <a:ext cx="2262669" cy="220500"/>
          </a:xfrm>
          <a:prstGeom prst="rect">
            <a:avLst/>
          </a:prstGeom>
          <a:noFill/>
          <a:ln>
            <a:noFill/>
          </a:ln>
        </p:spPr>
      </p:pic>
      <p:sp>
        <p:nvSpPr>
          <p:cNvPr id="3" name="TextBox 2">
            <a:extLst>
              <a:ext uri="{FF2B5EF4-FFF2-40B4-BE49-F238E27FC236}">
                <a16:creationId xmlns:a16="http://schemas.microsoft.com/office/drawing/2014/main" id="{9E2C2123-6B2F-DE80-3FFF-E44D201441AC}"/>
              </a:ext>
            </a:extLst>
          </p:cNvPr>
          <p:cNvSpPr txBox="1"/>
          <p:nvPr/>
        </p:nvSpPr>
        <p:spPr>
          <a:xfrm>
            <a:off x="664303" y="4028823"/>
            <a:ext cx="2570495" cy="230832"/>
          </a:xfrm>
          <a:prstGeom prst="rect">
            <a:avLst/>
          </a:prstGeom>
          <a:noFill/>
        </p:spPr>
        <p:txBody>
          <a:bodyPr wrap="square" rtlCol="0">
            <a:spAutoFit/>
          </a:bodyPr>
          <a:lstStyle/>
          <a:p>
            <a:r>
              <a:rPr lang="en-US" sz="900" b="1"/>
              <a:t>*</a:t>
            </a:r>
            <a:r>
              <a:rPr lang="en-US" sz="900"/>
              <a:t>Includes one-time ERC credit of $9.1M</a:t>
            </a:r>
          </a:p>
        </p:txBody>
      </p:sp>
      <p:sp>
        <p:nvSpPr>
          <p:cNvPr id="4" name="TextBox 3">
            <a:extLst>
              <a:ext uri="{FF2B5EF4-FFF2-40B4-BE49-F238E27FC236}">
                <a16:creationId xmlns:a16="http://schemas.microsoft.com/office/drawing/2014/main" id="{33E565C7-3313-688E-ED02-FEC0C5C4E99C}"/>
              </a:ext>
            </a:extLst>
          </p:cNvPr>
          <p:cNvSpPr txBox="1"/>
          <p:nvPr/>
        </p:nvSpPr>
        <p:spPr>
          <a:xfrm>
            <a:off x="2282604" y="455499"/>
            <a:ext cx="4578790" cy="307777"/>
          </a:xfrm>
          <a:prstGeom prst="rect">
            <a:avLst/>
          </a:prstGeom>
          <a:noFill/>
        </p:spPr>
        <p:txBody>
          <a:bodyPr wrap="square">
            <a:spAutoFit/>
          </a:bodyPr>
          <a:lstStyle/>
          <a:p>
            <a:pPr marL="0" lvl="0" indent="0" algn="ctr" rtl="0">
              <a:spcBef>
                <a:spcPts val="0"/>
              </a:spcBef>
              <a:spcAft>
                <a:spcPts val="0"/>
              </a:spcAft>
              <a:buNone/>
            </a:pPr>
            <a:r>
              <a:rPr lang="en-US" sz="1400" b="1">
                <a:solidFill>
                  <a:schemeClr val="dk1"/>
                </a:solidFill>
                <a:highlight>
                  <a:srgbClr val="FFFFFF"/>
                </a:highlight>
              </a:rPr>
              <a:t>(For the </a:t>
            </a:r>
            <a:r>
              <a:rPr lang="en-US" b="1">
                <a:solidFill>
                  <a:schemeClr val="dk1"/>
                </a:solidFill>
                <a:highlight>
                  <a:srgbClr val="FFFFFF"/>
                </a:highlight>
              </a:rPr>
              <a:t>Twelve</a:t>
            </a:r>
            <a:r>
              <a:rPr lang="en-US" sz="1400" b="1">
                <a:solidFill>
                  <a:schemeClr val="dk1"/>
                </a:solidFill>
                <a:highlight>
                  <a:srgbClr val="FFFFFF"/>
                </a:highlight>
              </a:rPr>
              <a:t>-Month Period Ended </a:t>
            </a:r>
            <a:r>
              <a:rPr lang="en-US" b="1">
                <a:solidFill>
                  <a:schemeClr val="dk1"/>
                </a:solidFill>
                <a:highlight>
                  <a:srgbClr val="FFFFFF"/>
                </a:highlight>
              </a:rPr>
              <a:t>3</a:t>
            </a:r>
            <a:r>
              <a:rPr lang="en-US" sz="1400" b="1">
                <a:solidFill>
                  <a:schemeClr val="tx1"/>
                </a:solidFill>
              </a:rPr>
              <a:t>/31</a:t>
            </a:r>
            <a:r>
              <a:rPr lang="en-US" sz="1400" b="1">
                <a:solidFill>
                  <a:schemeClr val="dk1"/>
                </a:solidFill>
                <a:highlight>
                  <a:srgbClr val="FFFFFF"/>
                </a:highlight>
              </a:rPr>
              <a:t>)</a:t>
            </a:r>
            <a:endParaRPr lang="en-US" sz="1400">
              <a:solidFill>
                <a:srgbClr val="595959"/>
              </a:solidFill>
            </a:endParaRPr>
          </a:p>
        </p:txBody>
      </p:sp>
      <p:graphicFrame>
        <p:nvGraphicFramePr>
          <p:cNvPr id="5" name="Table 2">
            <a:extLst>
              <a:ext uri="{FF2B5EF4-FFF2-40B4-BE49-F238E27FC236}">
                <a16:creationId xmlns:a16="http://schemas.microsoft.com/office/drawing/2014/main" id="{CFF2C3FA-0D35-51B4-64BB-11BC8DCD2BB9}"/>
              </a:ext>
            </a:extLst>
          </p:cNvPr>
          <p:cNvGraphicFramePr>
            <a:graphicFrameLocks noGrp="1"/>
          </p:cNvGraphicFramePr>
          <p:nvPr>
            <p:extLst>
              <p:ext uri="{D42A27DB-BD31-4B8C-83A1-F6EECF244321}">
                <p14:modId xmlns:p14="http://schemas.microsoft.com/office/powerpoint/2010/main" val="3005634958"/>
              </p:ext>
            </p:extLst>
          </p:nvPr>
        </p:nvGraphicFramePr>
        <p:xfrm>
          <a:off x="992719" y="956548"/>
          <a:ext cx="7036638" cy="2987040"/>
        </p:xfrm>
        <a:graphic>
          <a:graphicData uri="http://schemas.openxmlformats.org/drawingml/2006/table">
            <a:tbl>
              <a:tblPr firstRow="1" bandRow="1">
                <a:tableStyleId>{F5D0310B-A3D5-42B6-8176-09B71E9C7472}</a:tableStyleId>
              </a:tblPr>
              <a:tblGrid>
                <a:gridCol w="2388303">
                  <a:extLst>
                    <a:ext uri="{9D8B030D-6E8A-4147-A177-3AD203B41FA5}">
                      <a16:colId xmlns:a16="http://schemas.microsoft.com/office/drawing/2014/main" val="439479328"/>
                    </a:ext>
                  </a:extLst>
                </a:gridCol>
                <a:gridCol w="929667">
                  <a:extLst>
                    <a:ext uri="{9D8B030D-6E8A-4147-A177-3AD203B41FA5}">
                      <a16:colId xmlns:a16="http://schemas.microsoft.com/office/drawing/2014/main" val="3838653828"/>
                    </a:ext>
                  </a:extLst>
                </a:gridCol>
                <a:gridCol w="929667">
                  <a:extLst>
                    <a:ext uri="{9D8B030D-6E8A-4147-A177-3AD203B41FA5}">
                      <a16:colId xmlns:a16="http://schemas.microsoft.com/office/drawing/2014/main" val="3954600495"/>
                    </a:ext>
                  </a:extLst>
                </a:gridCol>
                <a:gridCol w="929667">
                  <a:extLst>
                    <a:ext uri="{9D8B030D-6E8A-4147-A177-3AD203B41FA5}">
                      <a16:colId xmlns:a16="http://schemas.microsoft.com/office/drawing/2014/main" val="1289988524"/>
                    </a:ext>
                  </a:extLst>
                </a:gridCol>
                <a:gridCol w="929667">
                  <a:extLst>
                    <a:ext uri="{9D8B030D-6E8A-4147-A177-3AD203B41FA5}">
                      <a16:colId xmlns:a16="http://schemas.microsoft.com/office/drawing/2014/main" val="1479845449"/>
                    </a:ext>
                  </a:extLst>
                </a:gridCol>
                <a:gridCol w="929667">
                  <a:extLst>
                    <a:ext uri="{9D8B030D-6E8A-4147-A177-3AD203B41FA5}">
                      <a16:colId xmlns:a16="http://schemas.microsoft.com/office/drawing/2014/main" val="3635973007"/>
                    </a:ext>
                  </a:extLst>
                </a:gridCol>
              </a:tblGrid>
              <a:tr h="426720">
                <a:tc>
                  <a:txBody>
                    <a:bodyPr/>
                    <a:lstStyle/>
                    <a:p>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a:solidFill>
                            <a:schemeClr val="tx1"/>
                          </a:solidFill>
                        </a:rPr>
                        <a:t>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solidFill>
                            <a:schemeClr val="tx1"/>
                          </a:solidFill>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solidFill>
                            <a:schemeClr val="tx1"/>
                          </a:solidFill>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solidFill>
                            <a:schemeClr val="tx1"/>
                          </a:solidFill>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b="1">
                          <a:solidFill>
                            <a:schemeClr val="tx1"/>
                          </a:solidFill>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5530028"/>
                  </a:ext>
                </a:extLst>
              </a:tr>
              <a:tr h="426720">
                <a:tc>
                  <a:txBody>
                    <a:bodyPr/>
                    <a:lstStyle/>
                    <a:p>
                      <a:r>
                        <a:rPr lang="en-US" sz="1100" b="1" dirty="0">
                          <a:solidFill>
                            <a:schemeClr val="tx1"/>
                          </a:solidFill>
                        </a:rPr>
                        <a:t>Operating Income (GAAP)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$1.9M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$1.3M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($4.4M)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$8.8M*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($9.2M)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192220"/>
                  </a:ext>
                </a:extLst>
              </a:tr>
              <a:tr h="426720">
                <a:tc>
                  <a:txBody>
                    <a:bodyPr/>
                    <a:lstStyle/>
                    <a:p>
                      <a:r>
                        <a:rPr lang="en-US" sz="1100">
                          <a:solidFill>
                            <a:schemeClr val="tx1"/>
                          </a:solidFill>
                        </a:rPr>
                        <a:t>Depreciation (excluding leased engine depreciation)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$3.0M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$2.8M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$2.5M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$1.6M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$1.2M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890412"/>
                  </a:ext>
                </a:extLst>
              </a:tr>
              <a:tr h="426720">
                <a:tc>
                  <a:txBody>
                    <a:bodyPr/>
                    <a:lstStyle/>
                    <a:p>
                      <a:r>
                        <a:rPr lang="en-US" sz="1100">
                          <a:solidFill>
                            <a:schemeClr val="tx1"/>
                          </a:solidFill>
                        </a:rPr>
                        <a:t>Asset Impairment, write-downs, restructuring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$1.5M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$1.2M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$7.8M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$0.8M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$6.6M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35263"/>
                  </a:ext>
                </a:extLst>
              </a:tr>
              <a:tr h="426720">
                <a:tc>
                  <a:txBody>
                    <a:bodyPr/>
                    <a:lstStyle/>
                    <a:p>
                      <a:r>
                        <a:rPr lang="en-US" sz="1100">
                          <a:solidFill>
                            <a:schemeClr val="tx1"/>
                          </a:solidFill>
                        </a:rPr>
                        <a:t>Gain on sale of PP&amp;E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594971"/>
                  </a:ext>
                </a:extLst>
              </a:tr>
              <a:tr h="426720">
                <a:tc>
                  <a:txBody>
                    <a:bodyPr/>
                    <a:lstStyle/>
                    <a:p>
                      <a:r>
                        <a:rPr lang="en-US" sz="1100" err="1">
                          <a:solidFill>
                            <a:schemeClr val="tx1"/>
                          </a:solidFill>
                        </a:rPr>
                        <a:t>TruPs</a:t>
                      </a:r>
                      <a:r>
                        <a:rPr lang="en-US" sz="1100">
                          <a:solidFill>
                            <a:schemeClr val="tx1"/>
                          </a:solidFill>
                        </a:rPr>
                        <a:t> Issuance Expenses &amp; 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$1.0M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$0.9M</a:t>
                      </a:r>
                      <a:r>
                        <a:rPr lang="en-US" sz="1100" baseline="30000"/>
                        <a:t>1</a:t>
                      </a:r>
                      <a:endParaRPr lang="en-US" sz="11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$0.1M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$0.3M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a:solidFill>
                            <a:schemeClr val="tx1"/>
                          </a:solidFill>
                        </a:rPr>
                        <a:t>$0.0M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060329"/>
                  </a:ext>
                </a:extLst>
              </a:tr>
              <a:tr h="426720">
                <a:tc>
                  <a:txBody>
                    <a:bodyPr/>
                    <a:lstStyle/>
                    <a:p>
                      <a:r>
                        <a:rPr lang="en-US" sz="1100" b="1">
                          <a:solidFill>
                            <a:schemeClr val="tx1"/>
                          </a:solidFill>
                        </a:rPr>
                        <a:t>Adjusted EBITDA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$7.4M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$6.1M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$6.0M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$11.4M*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b="1">
                          <a:solidFill>
                            <a:schemeClr val="tx1"/>
                          </a:solidFill>
                        </a:rPr>
                        <a:t>($1.3M)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5438995"/>
                  </a:ext>
                </a:extLst>
              </a:tr>
            </a:tbl>
          </a:graphicData>
        </a:graphic>
      </p:graphicFrame>
      <p:sp>
        <p:nvSpPr>
          <p:cNvPr id="6" name="TextBox 5">
            <a:extLst>
              <a:ext uri="{FF2B5EF4-FFF2-40B4-BE49-F238E27FC236}">
                <a16:creationId xmlns:a16="http://schemas.microsoft.com/office/drawing/2014/main" id="{905AF8F4-AB6D-77E4-9DC0-64B4FFF0D9C6}"/>
              </a:ext>
            </a:extLst>
          </p:cNvPr>
          <p:cNvSpPr txBox="1"/>
          <p:nvPr/>
        </p:nvSpPr>
        <p:spPr>
          <a:xfrm>
            <a:off x="495939" y="4268242"/>
            <a:ext cx="7167603" cy="523220"/>
          </a:xfrm>
          <a:prstGeom prst="rect">
            <a:avLst/>
          </a:prstGeom>
          <a:noFill/>
        </p:spPr>
        <p:txBody>
          <a:bodyPr wrap="square">
            <a:spAutoFit/>
          </a:bodyPr>
          <a:lstStyle/>
          <a:p>
            <a:pPr marL="146050">
              <a:buClr>
                <a:schemeClr val="dk1"/>
              </a:buClr>
              <a:buSzPts val="1300"/>
            </a:pPr>
            <a:r>
              <a:rPr lang="en-US" sz="900" baseline="30000"/>
              <a:t>1</a:t>
            </a:r>
            <a:r>
              <a:rPr lang="en-US" sz="900" b="1" baseline="30000"/>
              <a:t> </a:t>
            </a:r>
            <a:r>
              <a:rPr lang="en-US" sz="900"/>
              <a:t>Includes the addition of share-based compensation and severance expense adjustments to enhance comparability with current year’s presentation</a:t>
            </a:r>
            <a:r>
              <a:rPr lang="en-US" sz="800"/>
              <a:t>.</a:t>
            </a:r>
          </a:p>
          <a:p>
            <a:pPr marL="146050">
              <a:buClr>
                <a:schemeClr val="dk1"/>
              </a:buClr>
              <a:buSzPts val="1300"/>
            </a:pPr>
            <a:endParaRPr lang="en-US" sz="1000">
              <a:highlight>
                <a:srgbClr val="FFFF00"/>
              </a:highlight>
            </a:endParaRPr>
          </a:p>
        </p:txBody>
      </p:sp>
    </p:spTree>
    <p:extLst>
      <p:ext uri="{BB962C8B-B14F-4D97-AF65-F5344CB8AC3E}">
        <p14:creationId xmlns:p14="http://schemas.microsoft.com/office/powerpoint/2010/main" val="2761616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43"/>
          <p:cNvPicPr preferRelativeResize="0"/>
          <p:nvPr/>
        </p:nvPicPr>
        <p:blipFill rotWithShape="1">
          <a:blip r:embed="rId3">
            <a:alphaModFix/>
          </a:blip>
          <a:srcRect t="18705"/>
          <a:stretch/>
        </p:blipFill>
        <p:spPr>
          <a:xfrm>
            <a:off x="1" y="1"/>
            <a:ext cx="9143999" cy="2466975"/>
          </a:xfrm>
          <a:prstGeom prst="rect">
            <a:avLst/>
          </a:prstGeom>
          <a:noFill/>
          <a:ln>
            <a:noFill/>
          </a:ln>
        </p:spPr>
      </p:pic>
      <p:sp>
        <p:nvSpPr>
          <p:cNvPr id="610" name="Google Shape;610;p43"/>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611" name="Google Shape;611;p43"/>
          <p:cNvSpPr txBox="1">
            <a:spLocks noGrp="1"/>
          </p:cNvSpPr>
          <p:nvPr>
            <p:ph type="sldNum" idx="12"/>
          </p:nvPr>
        </p:nvSpPr>
        <p:spPr>
          <a:xfrm>
            <a:off x="8685801" y="4707951"/>
            <a:ext cx="3354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b="1">
                <a:solidFill>
                  <a:srgbClr val="FFFFFF"/>
                </a:solidFill>
              </a:rPr>
              <a:pPr/>
              <a:t>36</a:t>
            </a:fld>
            <a:endParaRPr b="1">
              <a:solidFill>
                <a:srgbClr val="FFFFFF"/>
              </a:solidFill>
            </a:endParaRPr>
          </a:p>
        </p:txBody>
      </p:sp>
      <p:sp>
        <p:nvSpPr>
          <p:cNvPr id="612" name="Google Shape;612;p43"/>
          <p:cNvSpPr/>
          <p:nvPr/>
        </p:nvSpPr>
        <p:spPr>
          <a:xfrm>
            <a:off x="0" y="1845700"/>
            <a:ext cx="9153600" cy="2808900"/>
          </a:xfrm>
          <a:prstGeom prst="rect">
            <a:avLst/>
          </a:prstGeom>
          <a:solidFill>
            <a:srgbClr val="000000"/>
          </a:solidFill>
          <a:ln>
            <a:noFill/>
          </a:ln>
        </p:spPr>
        <p:txBody>
          <a:bodyPr spcFirstLastPara="1" wrap="square" lIns="91425" tIns="91425" rIns="91425" bIns="91425" anchor="ctr" anchorCtr="0">
            <a:noAutofit/>
          </a:bodyPr>
          <a:lstStyle/>
          <a:p>
            <a:endParaRPr sz="1800"/>
          </a:p>
        </p:txBody>
      </p:sp>
      <p:sp>
        <p:nvSpPr>
          <p:cNvPr id="613" name="Google Shape;613;p43"/>
          <p:cNvSpPr txBox="1"/>
          <p:nvPr/>
        </p:nvSpPr>
        <p:spPr>
          <a:xfrm>
            <a:off x="0" y="2619100"/>
            <a:ext cx="9144000" cy="945300"/>
          </a:xfrm>
          <a:prstGeom prst="rect">
            <a:avLst/>
          </a:prstGeom>
          <a:noFill/>
          <a:ln>
            <a:noFill/>
          </a:ln>
        </p:spPr>
        <p:txBody>
          <a:bodyPr spcFirstLastPara="1" wrap="square" lIns="91425" tIns="91425" rIns="91425" bIns="91425" anchor="t" anchorCtr="0">
            <a:noAutofit/>
          </a:bodyPr>
          <a:lstStyle/>
          <a:p>
            <a:pPr algn="ctr"/>
            <a:r>
              <a:rPr lang="en" sz="4800" b="1">
                <a:solidFill>
                  <a:srgbClr val="FFFFFF"/>
                </a:solidFill>
              </a:rPr>
              <a:t>Q&amp;A WITH MANAGEMENT</a:t>
            </a:r>
            <a:endParaRPr lang="en-US" sz="4800" b="1">
              <a:solidFill>
                <a:srgbClr val="FFFFFF"/>
              </a:solidFill>
            </a:endParaRPr>
          </a:p>
        </p:txBody>
      </p:sp>
      <p:cxnSp>
        <p:nvCxnSpPr>
          <p:cNvPr id="614" name="Google Shape;614;p43"/>
          <p:cNvCxnSpPr/>
          <p:nvPr/>
        </p:nvCxnSpPr>
        <p:spPr>
          <a:xfrm>
            <a:off x="0" y="1839875"/>
            <a:ext cx="9166800" cy="0"/>
          </a:xfrm>
          <a:prstGeom prst="straightConnector1">
            <a:avLst/>
          </a:prstGeom>
          <a:noFill/>
          <a:ln w="114300" cap="flat" cmpd="sng">
            <a:solidFill>
              <a:srgbClr val="FFFFFF"/>
            </a:solidFill>
            <a:prstDash val="solid"/>
            <a:round/>
            <a:headEnd type="none" w="med" len="med"/>
            <a:tailEnd type="none" w="med" len="med"/>
          </a:ln>
        </p:spPr>
      </p:cxnSp>
      <p:pic>
        <p:nvPicPr>
          <p:cNvPr id="615" name="Google Shape;615;p43"/>
          <p:cNvPicPr preferRelativeResize="0"/>
          <p:nvPr/>
        </p:nvPicPr>
        <p:blipFill>
          <a:blip r:embed="rId4">
            <a:alphaModFix/>
          </a:blip>
          <a:stretch>
            <a:fillRect/>
          </a:stretch>
        </p:blipFill>
        <p:spPr>
          <a:xfrm>
            <a:off x="212751" y="4804378"/>
            <a:ext cx="566381" cy="200737"/>
          </a:xfrm>
          <a:prstGeom prst="rect">
            <a:avLst/>
          </a:prstGeom>
          <a:noFill/>
          <a:ln>
            <a:noFill/>
          </a:ln>
        </p:spPr>
      </p:pic>
      <p:pic>
        <p:nvPicPr>
          <p:cNvPr id="616" name="Google Shape;616;p43"/>
          <p:cNvPicPr preferRelativeResize="0"/>
          <p:nvPr/>
        </p:nvPicPr>
        <p:blipFill>
          <a:blip r:embed="rId5">
            <a:alphaModFix/>
          </a:blip>
          <a:stretch>
            <a:fillRect/>
          </a:stretch>
        </p:blipFill>
        <p:spPr>
          <a:xfrm>
            <a:off x="818218" y="4794500"/>
            <a:ext cx="2262669" cy="220500"/>
          </a:xfrm>
          <a:prstGeom prst="rect">
            <a:avLst/>
          </a:prstGeom>
          <a:noFill/>
          <a:ln>
            <a:noFill/>
          </a:ln>
        </p:spPr>
      </p:pic>
      <p:pic>
        <p:nvPicPr>
          <p:cNvPr id="617" name="Google Shape;617;p43"/>
          <p:cNvPicPr preferRelativeResize="0"/>
          <p:nvPr/>
        </p:nvPicPr>
        <p:blipFill rotWithShape="1">
          <a:blip r:embed="rId6">
            <a:alphaModFix/>
          </a:blip>
          <a:srcRect t="32422" b="37594"/>
          <a:stretch/>
        </p:blipFill>
        <p:spPr>
          <a:xfrm>
            <a:off x="1" y="1"/>
            <a:ext cx="9144001" cy="18456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6"/>
          <p:cNvSpPr txBox="1"/>
          <p:nvPr/>
        </p:nvSpPr>
        <p:spPr>
          <a:xfrm>
            <a:off x="196800" y="115976"/>
            <a:ext cx="8750400" cy="841200"/>
          </a:xfrm>
          <a:prstGeom prst="rect">
            <a:avLst/>
          </a:prstGeom>
          <a:noFill/>
          <a:ln>
            <a:noFill/>
          </a:ln>
        </p:spPr>
        <p:txBody>
          <a:bodyPr spcFirstLastPara="1" wrap="square" lIns="91425" tIns="91425" rIns="91425" bIns="91425" anchor="t" anchorCtr="0">
            <a:noAutofit/>
          </a:bodyPr>
          <a:lstStyle/>
          <a:p>
            <a:pPr algn="ctr"/>
            <a:r>
              <a:rPr lang="en-US" sz="1500"/>
              <a:t>Our interactive Q&amp;A capability, through Slido.com, allows shareholders to ask questions of our management. Recently submitted questions have been answered below. To submit your own question, go to (</a:t>
            </a:r>
            <a:r>
              <a:rPr lang="en-US" sz="1500">
                <a:hlinkClick r:id="rId3" tooltip="https://app.sli.do/event/j8drfixw"/>
              </a:rPr>
              <a:t>https://app.sli.do/event/j8drfixw</a:t>
            </a:r>
            <a:r>
              <a:rPr lang="en-US" sz="1500"/>
              <a:t>).</a:t>
            </a:r>
            <a:r>
              <a:rPr lang="en" sz="1600" baseline="30000">
                <a:solidFill>
                  <a:schemeClr val="dk1"/>
                </a:solidFill>
              </a:rPr>
              <a:t>1</a:t>
            </a:r>
            <a:r>
              <a:rPr lang="en-US" sz="1500"/>
              <a:t> </a:t>
            </a:r>
            <a:endParaRPr sz="1500">
              <a:solidFill>
                <a:srgbClr val="595959"/>
              </a:solidFill>
            </a:endParaRPr>
          </a:p>
        </p:txBody>
      </p:sp>
      <p:sp>
        <p:nvSpPr>
          <p:cNvPr id="652" name="Google Shape;652;p46"/>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653" name="Google Shape;653;p46"/>
          <p:cNvSpPr txBox="1">
            <a:spLocks noGrp="1"/>
          </p:cNvSpPr>
          <p:nvPr>
            <p:ph type="sldNum" idx="12"/>
          </p:nvPr>
        </p:nvSpPr>
        <p:spPr>
          <a:xfrm>
            <a:off x="8685801" y="4707951"/>
            <a:ext cx="3354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b="1">
                <a:solidFill>
                  <a:srgbClr val="FFFFFF"/>
                </a:solidFill>
              </a:rPr>
              <a:pPr/>
              <a:t>37</a:t>
            </a:fld>
            <a:endParaRPr b="1">
              <a:solidFill>
                <a:srgbClr val="FFFFFF"/>
              </a:solidFill>
            </a:endParaRPr>
          </a:p>
        </p:txBody>
      </p:sp>
      <p:graphicFrame>
        <p:nvGraphicFramePr>
          <p:cNvPr id="654" name="Google Shape;654;p46"/>
          <p:cNvGraphicFramePr/>
          <p:nvPr>
            <p:extLst>
              <p:ext uri="{D42A27DB-BD31-4B8C-83A1-F6EECF244321}">
                <p14:modId xmlns:p14="http://schemas.microsoft.com/office/powerpoint/2010/main" val="961810794"/>
              </p:ext>
            </p:extLst>
          </p:nvPr>
        </p:nvGraphicFramePr>
        <p:xfrm>
          <a:off x="441637" y="1024939"/>
          <a:ext cx="8446700" cy="3063712"/>
        </p:xfrm>
        <a:graphic>
          <a:graphicData uri="http://schemas.openxmlformats.org/drawingml/2006/table">
            <a:tbl>
              <a:tblPr>
                <a:noFill/>
              </a:tblPr>
              <a:tblGrid>
                <a:gridCol w="8446700">
                  <a:extLst>
                    <a:ext uri="{9D8B030D-6E8A-4147-A177-3AD203B41FA5}">
                      <a16:colId xmlns:a16="http://schemas.microsoft.com/office/drawing/2014/main" val="20000"/>
                    </a:ext>
                  </a:extLst>
                </a:gridCol>
              </a:tblGrid>
              <a:tr h="258684">
                <a:tc>
                  <a:txBody>
                    <a:bodyPr/>
                    <a:lstStyle/>
                    <a:p>
                      <a:pPr marL="457200" marR="0" lvl="0" indent="0" algn="l" rtl="0">
                        <a:lnSpc>
                          <a:spcPct val="100000"/>
                        </a:lnSpc>
                        <a:spcBef>
                          <a:spcPts val="0"/>
                        </a:spcBef>
                        <a:spcAft>
                          <a:spcPts val="0"/>
                        </a:spcAft>
                        <a:buClr>
                          <a:srgbClr val="000000"/>
                        </a:buClr>
                        <a:buFont typeface="Arial"/>
                        <a:buNone/>
                      </a:pPr>
                      <a:r>
                        <a:rPr lang="en-US" sz="1400" b="1" i="0" u="none" strike="noStrike" cap="none" dirty="0">
                          <a:solidFill>
                            <a:schemeClr val="tx1"/>
                          </a:solidFill>
                          <a:effectLst/>
                          <a:latin typeface="+mn-lt"/>
                          <a:ea typeface="+mn-ea"/>
                          <a:cs typeface="+mn-cs"/>
                          <a:sym typeface="Arial"/>
                        </a:rPr>
                        <a:t>Can you explain how the equity method accounting of non-consolidated businesses increase despite high dividend distribution from them?</a:t>
                      </a: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454142">
                <a:tc>
                  <a:txBody>
                    <a:bodyPr/>
                    <a:lstStyle/>
                    <a:p>
                      <a:pPr marL="457200" marR="0" lvl="0" indent="0" algn="l" rtl="0" fontAlgn="base">
                        <a:lnSpc>
                          <a:spcPct val="100000"/>
                        </a:lnSpc>
                        <a:spcBef>
                          <a:spcPts val="0"/>
                        </a:spcBef>
                        <a:spcAft>
                          <a:spcPts val="0"/>
                        </a:spcAft>
                        <a:buClr>
                          <a:schemeClr val="dk1"/>
                        </a:buClr>
                        <a:buSzPts val="1100"/>
                        <a:buFont typeface="Arial"/>
                        <a:buNone/>
                      </a:pPr>
                      <a:r>
                        <a:rPr lang="en-US" dirty="0"/>
                        <a:t>Under the equity method, the carrying value of an investment increases by our share of the investee’s earnings and/or any capital contributions we make, and it decreases by our share of losses and any dividends received. So, even if we receive significant dividends, the overall investment balance can still increase if the investee generates strong earnings and/or we make additional capital contributions.</a:t>
                      </a:r>
                      <a:endParaRPr lang="en-US" sz="1200" dirty="0"/>
                    </a:p>
                    <a:p>
                      <a:pPr marL="457200" lvl="0" indent="0" algn="l" rtl="0">
                        <a:spcBef>
                          <a:spcPts val="0"/>
                        </a:spcBef>
                        <a:spcAft>
                          <a:spcPts val="0"/>
                        </a:spcAft>
                        <a:buClr>
                          <a:schemeClr val="dk1"/>
                        </a:buClr>
                        <a:buSzPts val="1100"/>
                        <a:buFont typeface="Arial"/>
                        <a:buNone/>
                      </a:pPr>
                      <a:endParaRPr lang="en-US" sz="12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55" name="Google Shape;655;p46"/>
          <p:cNvPicPr preferRelativeResize="0"/>
          <p:nvPr/>
        </p:nvPicPr>
        <p:blipFill>
          <a:blip r:embed="rId4">
            <a:alphaModFix/>
          </a:blip>
          <a:stretch>
            <a:fillRect/>
          </a:stretch>
        </p:blipFill>
        <p:spPr>
          <a:xfrm>
            <a:off x="212751" y="4804378"/>
            <a:ext cx="566381" cy="200737"/>
          </a:xfrm>
          <a:prstGeom prst="rect">
            <a:avLst/>
          </a:prstGeom>
          <a:noFill/>
          <a:ln>
            <a:noFill/>
          </a:ln>
        </p:spPr>
      </p:pic>
      <p:pic>
        <p:nvPicPr>
          <p:cNvPr id="656" name="Google Shape;656;p46"/>
          <p:cNvPicPr preferRelativeResize="0"/>
          <p:nvPr/>
        </p:nvPicPr>
        <p:blipFill>
          <a:blip r:embed="rId5">
            <a:alphaModFix/>
          </a:blip>
          <a:stretch>
            <a:fillRect/>
          </a:stretch>
        </p:blipFill>
        <p:spPr>
          <a:xfrm>
            <a:off x="818218" y="4794500"/>
            <a:ext cx="2262669" cy="220500"/>
          </a:xfrm>
          <a:prstGeom prst="rect">
            <a:avLst/>
          </a:prstGeom>
          <a:noFill/>
          <a:ln>
            <a:noFill/>
          </a:ln>
        </p:spPr>
      </p:pic>
      <p:pic>
        <p:nvPicPr>
          <p:cNvPr id="3" name="Google Shape;657;p46">
            <a:extLst>
              <a:ext uri="{FF2B5EF4-FFF2-40B4-BE49-F238E27FC236}">
                <a16:creationId xmlns:a16="http://schemas.microsoft.com/office/drawing/2014/main" id="{182A3BB2-FC91-EF83-6E5A-B7ABB12D7EDB}"/>
              </a:ext>
            </a:extLst>
          </p:cNvPr>
          <p:cNvPicPr preferRelativeResize="0"/>
          <p:nvPr/>
        </p:nvPicPr>
        <p:blipFill>
          <a:blip r:embed="rId6">
            <a:alphaModFix/>
          </a:blip>
          <a:stretch>
            <a:fillRect/>
          </a:stretch>
        </p:blipFill>
        <p:spPr>
          <a:xfrm>
            <a:off x="482818" y="1054849"/>
            <a:ext cx="335400" cy="3332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08F09CF9-A6D5-E638-8783-BEC233CF8048}"/>
            </a:ext>
          </a:extLst>
        </p:cNvPr>
        <p:cNvGrpSpPr/>
        <p:nvPr/>
      </p:nvGrpSpPr>
      <p:grpSpPr>
        <a:xfrm>
          <a:off x="0" y="0"/>
          <a:ext cx="0" cy="0"/>
          <a:chOff x="0" y="0"/>
          <a:chExt cx="0" cy="0"/>
        </a:xfrm>
      </p:grpSpPr>
      <p:sp>
        <p:nvSpPr>
          <p:cNvPr id="651" name="Google Shape;651;p46">
            <a:extLst>
              <a:ext uri="{FF2B5EF4-FFF2-40B4-BE49-F238E27FC236}">
                <a16:creationId xmlns:a16="http://schemas.microsoft.com/office/drawing/2014/main" id="{737D20EF-7D1C-FCE9-D911-8CF8718D3155}"/>
              </a:ext>
            </a:extLst>
          </p:cNvPr>
          <p:cNvSpPr txBox="1"/>
          <p:nvPr/>
        </p:nvSpPr>
        <p:spPr>
          <a:xfrm>
            <a:off x="196800" y="115976"/>
            <a:ext cx="8750400" cy="841200"/>
          </a:xfrm>
          <a:prstGeom prst="rect">
            <a:avLst/>
          </a:prstGeom>
          <a:noFill/>
          <a:ln>
            <a:noFill/>
          </a:ln>
        </p:spPr>
        <p:txBody>
          <a:bodyPr spcFirstLastPara="1" wrap="square" lIns="91425" tIns="91425" rIns="91425" bIns="91425" anchor="t" anchorCtr="0">
            <a:noAutofit/>
          </a:bodyPr>
          <a:lstStyle/>
          <a:p>
            <a:pPr algn="ctr"/>
            <a:r>
              <a:rPr lang="en-US" sz="1500"/>
              <a:t>Our interactive Q&amp;A capability, through Slido.com, allows shareholders to ask questions of our management. Recently submitted questions have been answered below. To submit your own question, go to (</a:t>
            </a:r>
            <a:r>
              <a:rPr lang="en-US" sz="1500">
                <a:hlinkClick r:id="rId3" tooltip="https://app.sli.do/event/j8drfixw"/>
              </a:rPr>
              <a:t>https://app.sli.do/event/j8drfixw</a:t>
            </a:r>
            <a:r>
              <a:rPr lang="en-US" sz="1500"/>
              <a:t>).</a:t>
            </a:r>
            <a:r>
              <a:rPr lang="en" sz="1600" baseline="30000">
                <a:solidFill>
                  <a:schemeClr val="dk1"/>
                </a:solidFill>
              </a:rPr>
              <a:t>1</a:t>
            </a:r>
            <a:r>
              <a:rPr lang="en-US" sz="1500"/>
              <a:t> </a:t>
            </a:r>
            <a:endParaRPr sz="1500">
              <a:solidFill>
                <a:srgbClr val="595959"/>
              </a:solidFill>
            </a:endParaRPr>
          </a:p>
        </p:txBody>
      </p:sp>
      <p:sp>
        <p:nvSpPr>
          <p:cNvPr id="652" name="Google Shape;652;p46">
            <a:extLst>
              <a:ext uri="{FF2B5EF4-FFF2-40B4-BE49-F238E27FC236}">
                <a16:creationId xmlns:a16="http://schemas.microsoft.com/office/drawing/2014/main" id="{5F446007-5B02-9A73-0CE6-81B4A15EE7C8}"/>
              </a:ext>
            </a:extLst>
          </p:cNvPr>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653" name="Google Shape;653;p46">
            <a:extLst>
              <a:ext uri="{FF2B5EF4-FFF2-40B4-BE49-F238E27FC236}">
                <a16:creationId xmlns:a16="http://schemas.microsoft.com/office/drawing/2014/main" id="{DB059115-1399-1F32-D67C-88B2FA574340}"/>
              </a:ext>
            </a:extLst>
          </p:cNvPr>
          <p:cNvSpPr txBox="1">
            <a:spLocks noGrp="1"/>
          </p:cNvSpPr>
          <p:nvPr>
            <p:ph type="sldNum" idx="12"/>
          </p:nvPr>
        </p:nvSpPr>
        <p:spPr>
          <a:xfrm>
            <a:off x="8685801" y="4707951"/>
            <a:ext cx="3354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b="1">
                <a:solidFill>
                  <a:srgbClr val="FFFFFF"/>
                </a:solidFill>
              </a:rPr>
              <a:pPr/>
              <a:t>38</a:t>
            </a:fld>
            <a:endParaRPr b="1">
              <a:solidFill>
                <a:srgbClr val="FFFFFF"/>
              </a:solidFill>
            </a:endParaRPr>
          </a:p>
        </p:txBody>
      </p:sp>
      <p:graphicFrame>
        <p:nvGraphicFramePr>
          <p:cNvPr id="654" name="Google Shape;654;p46">
            <a:extLst>
              <a:ext uri="{FF2B5EF4-FFF2-40B4-BE49-F238E27FC236}">
                <a16:creationId xmlns:a16="http://schemas.microsoft.com/office/drawing/2014/main" id="{F3290784-50E2-11E8-BECB-30E17A203D58}"/>
              </a:ext>
            </a:extLst>
          </p:cNvPr>
          <p:cNvGraphicFramePr/>
          <p:nvPr>
            <p:extLst>
              <p:ext uri="{D42A27DB-BD31-4B8C-83A1-F6EECF244321}">
                <p14:modId xmlns:p14="http://schemas.microsoft.com/office/powerpoint/2010/main" val="1711383740"/>
              </p:ext>
            </p:extLst>
          </p:nvPr>
        </p:nvGraphicFramePr>
        <p:xfrm>
          <a:off x="441637" y="1024939"/>
          <a:ext cx="8446700" cy="3063712"/>
        </p:xfrm>
        <a:graphic>
          <a:graphicData uri="http://schemas.openxmlformats.org/drawingml/2006/table">
            <a:tbl>
              <a:tblPr>
                <a:noFill/>
              </a:tblPr>
              <a:tblGrid>
                <a:gridCol w="8446700">
                  <a:extLst>
                    <a:ext uri="{9D8B030D-6E8A-4147-A177-3AD203B41FA5}">
                      <a16:colId xmlns:a16="http://schemas.microsoft.com/office/drawing/2014/main" val="20000"/>
                    </a:ext>
                  </a:extLst>
                </a:gridCol>
              </a:tblGrid>
              <a:tr h="258684">
                <a:tc>
                  <a:txBody>
                    <a:bodyPr/>
                    <a:lstStyle/>
                    <a:p>
                      <a:pPr marL="457200" marR="0" lvl="0" indent="0" algn="l" rtl="0">
                        <a:lnSpc>
                          <a:spcPct val="100000"/>
                        </a:lnSpc>
                        <a:spcBef>
                          <a:spcPts val="0"/>
                        </a:spcBef>
                        <a:spcAft>
                          <a:spcPts val="0"/>
                        </a:spcAft>
                        <a:buClr>
                          <a:srgbClr val="000000"/>
                        </a:buClr>
                        <a:buFont typeface="Arial"/>
                        <a:buNone/>
                      </a:pPr>
                      <a:r>
                        <a:rPr lang="en-US" sz="1400" b="1" i="0" u="none" strike="noStrike" cap="none" dirty="0">
                          <a:solidFill>
                            <a:schemeClr val="tx1"/>
                          </a:solidFill>
                          <a:effectLst/>
                          <a:latin typeface="+mn-lt"/>
                          <a:ea typeface="+mn-ea"/>
                          <a:cs typeface="+mn-cs"/>
                          <a:sym typeface="Arial"/>
                        </a:rPr>
                        <a:t>What’s the right way to value your collection of businesses, especially your non-consolidated businesses that’s presented using the equity method?</a:t>
                      </a: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454142">
                <a:tc>
                  <a:txBody>
                    <a:bodyPr/>
                    <a:lstStyle/>
                    <a:p>
                      <a:pPr marL="457200" marR="0" lvl="0" indent="0" algn="l" rtl="0" fontAlgn="base">
                        <a:lnSpc>
                          <a:spcPct val="100000"/>
                        </a:lnSpc>
                        <a:spcBef>
                          <a:spcPts val="0"/>
                        </a:spcBef>
                        <a:spcAft>
                          <a:spcPts val="0"/>
                        </a:spcAft>
                        <a:buClr>
                          <a:schemeClr val="dk1"/>
                        </a:buClr>
                        <a:buSzPts val="1100"/>
                        <a:buFont typeface="Arial"/>
                        <a:buNone/>
                      </a:pPr>
                      <a:r>
                        <a:rPr lang="en-US" sz="1400" b="0" i="0" u="none" strike="noStrike" cap="none" dirty="0">
                          <a:solidFill>
                            <a:schemeClr val="tx1"/>
                          </a:solidFill>
                          <a:effectLst/>
                          <a:latin typeface="+mn-lt"/>
                          <a:ea typeface="+mn-ea"/>
                          <a:cs typeface="+mn-cs"/>
                          <a:sym typeface="Arial"/>
                        </a:rPr>
                        <a:t>We cannot comment which valuation method is the </a:t>
                      </a:r>
                      <a:r>
                        <a:rPr lang="en-US" sz="1400" b="0" i="1" u="none" strike="noStrike" cap="none" dirty="0">
                          <a:solidFill>
                            <a:schemeClr val="tx1"/>
                          </a:solidFill>
                          <a:effectLst/>
                          <a:latin typeface="+mn-lt"/>
                          <a:ea typeface="+mn-ea"/>
                          <a:cs typeface="+mn-cs"/>
                          <a:sym typeface="Arial"/>
                        </a:rPr>
                        <a:t>right</a:t>
                      </a:r>
                      <a:r>
                        <a:rPr lang="en-US" sz="1400" b="0" i="0" u="none" strike="noStrike" cap="none" dirty="0">
                          <a:solidFill>
                            <a:schemeClr val="tx1"/>
                          </a:solidFill>
                          <a:effectLst/>
                          <a:latin typeface="+mn-lt"/>
                          <a:ea typeface="+mn-ea"/>
                          <a:cs typeface="+mn-cs"/>
                          <a:sym typeface="Arial"/>
                        </a:rPr>
                        <a:t> way to value our businesses. We look at each of our businesses as separate, stand-alone entities with their own earnings potential and valuation. </a:t>
                      </a:r>
                      <a:r>
                        <a:rPr lang="en-US" dirty="0"/>
                        <a:t>Equity method investments are recorded in accordance with GAAP, based on our initial investment adjusted for our share of the investee’s earnings or losses and reduced by any distributions or impairments. These balances reflect our accounting interest in the investees. </a:t>
                      </a:r>
                      <a:endParaRPr lang="en-US" sz="1200" dirty="0"/>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55" name="Google Shape;655;p46">
            <a:extLst>
              <a:ext uri="{FF2B5EF4-FFF2-40B4-BE49-F238E27FC236}">
                <a16:creationId xmlns:a16="http://schemas.microsoft.com/office/drawing/2014/main" id="{2CE54490-1258-1D86-EB9D-799B4F204945}"/>
              </a:ext>
            </a:extLst>
          </p:cNvPr>
          <p:cNvPicPr preferRelativeResize="0"/>
          <p:nvPr/>
        </p:nvPicPr>
        <p:blipFill>
          <a:blip r:embed="rId4">
            <a:alphaModFix/>
          </a:blip>
          <a:stretch>
            <a:fillRect/>
          </a:stretch>
        </p:blipFill>
        <p:spPr>
          <a:xfrm>
            <a:off x="212751" y="4804378"/>
            <a:ext cx="566381" cy="200737"/>
          </a:xfrm>
          <a:prstGeom prst="rect">
            <a:avLst/>
          </a:prstGeom>
          <a:noFill/>
          <a:ln>
            <a:noFill/>
          </a:ln>
        </p:spPr>
      </p:pic>
      <p:pic>
        <p:nvPicPr>
          <p:cNvPr id="656" name="Google Shape;656;p46">
            <a:extLst>
              <a:ext uri="{FF2B5EF4-FFF2-40B4-BE49-F238E27FC236}">
                <a16:creationId xmlns:a16="http://schemas.microsoft.com/office/drawing/2014/main" id="{3E31EACE-B206-02AE-94C0-F4E63871A547}"/>
              </a:ext>
            </a:extLst>
          </p:cNvPr>
          <p:cNvPicPr preferRelativeResize="0"/>
          <p:nvPr/>
        </p:nvPicPr>
        <p:blipFill>
          <a:blip r:embed="rId5">
            <a:alphaModFix/>
          </a:blip>
          <a:stretch>
            <a:fillRect/>
          </a:stretch>
        </p:blipFill>
        <p:spPr>
          <a:xfrm>
            <a:off x="818218" y="4794500"/>
            <a:ext cx="2262669" cy="220500"/>
          </a:xfrm>
          <a:prstGeom prst="rect">
            <a:avLst/>
          </a:prstGeom>
          <a:noFill/>
          <a:ln>
            <a:noFill/>
          </a:ln>
        </p:spPr>
      </p:pic>
      <p:pic>
        <p:nvPicPr>
          <p:cNvPr id="3" name="Google Shape;657;p46">
            <a:extLst>
              <a:ext uri="{FF2B5EF4-FFF2-40B4-BE49-F238E27FC236}">
                <a16:creationId xmlns:a16="http://schemas.microsoft.com/office/drawing/2014/main" id="{FCB23217-BEB5-C12E-E79B-094DF9CD8970}"/>
              </a:ext>
            </a:extLst>
          </p:cNvPr>
          <p:cNvPicPr preferRelativeResize="0"/>
          <p:nvPr/>
        </p:nvPicPr>
        <p:blipFill>
          <a:blip r:embed="rId6">
            <a:alphaModFix/>
          </a:blip>
          <a:stretch>
            <a:fillRect/>
          </a:stretch>
        </p:blipFill>
        <p:spPr>
          <a:xfrm>
            <a:off x="482818" y="1054849"/>
            <a:ext cx="335400" cy="333277"/>
          </a:xfrm>
          <a:prstGeom prst="rect">
            <a:avLst/>
          </a:prstGeom>
          <a:noFill/>
          <a:ln>
            <a:noFill/>
          </a:ln>
        </p:spPr>
      </p:pic>
    </p:spTree>
    <p:extLst>
      <p:ext uri="{BB962C8B-B14F-4D97-AF65-F5344CB8AC3E}">
        <p14:creationId xmlns:p14="http://schemas.microsoft.com/office/powerpoint/2010/main" val="1973132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5204A580-630C-0FE9-F3ED-5BDEE5BE8B9F}"/>
            </a:ext>
          </a:extLst>
        </p:cNvPr>
        <p:cNvGrpSpPr/>
        <p:nvPr/>
      </p:nvGrpSpPr>
      <p:grpSpPr>
        <a:xfrm>
          <a:off x="0" y="0"/>
          <a:ext cx="0" cy="0"/>
          <a:chOff x="0" y="0"/>
          <a:chExt cx="0" cy="0"/>
        </a:xfrm>
      </p:grpSpPr>
      <p:sp>
        <p:nvSpPr>
          <p:cNvPr id="652" name="Google Shape;652;p46">
            <a:extLst>
              <a:ext uri="{FF2B5EF4-FFF2-40B4-BE49-F238E27FC236}">
                <a16:creationId xmlns:a16="http://schemas.microsoft.com/office/drawing/2014/main" id="{15E7F0F7-3758-AB3D-6E10-485EF16B7F92}"/>
              </a:ext>
            </a:extLst>
          </p:cNvPr>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653" name="Google Shape;653;p46">
            <a:extLst>
              <a:ext uri="{FF2B5EF4-FFF2-40B4-BE49-F238E27FC236}">
                <a16:creationId xmlns:a16="http://schemas.microsoft.com/office/drawing/2014/main" id="{BF950042-5F6F-0A35-B87E-7B761C00447C}"/>
              </a:ext>
            </a:extLst>
          </p:cNvPr>
          <p:cNvSpPr txBox="1">
            <a:spLocks noGrp="1"/>
          </p:cNvSpPr>
          <p:nvPr>
            <p:ph type="sldNum" idx="12"/>
          </p:nvPr>
        </p:nvSpPr>
        <p:spPr>
          <a:xfrm>
            <a:off x="8685801" y="4707951"/>
            <a:ext cx="335400" cy="393600"/>
          </a:xfrm>
          <a:prstGeom prst="rect">
            <a:avLst/>
          </a:prstGeom>
        </p:spPr>
        <p:txBody>
          <a:bodyPr spcFirstLastPara="1" vert="horz" wrap="square" lIns="91425" tIns="91425" rIns="91425" bIns="91425" rtlCol="0" anchor="ctr" anchorCtr="0">
            <a:noAutofit/>
          </a:bodyPr>
          <a:lstStyle/>
          <a:p>
            <a:fld id="{00000000-1234-1234-1234-123412341234}" type="slidenum">
              <a:rPr lang="en" b="1">
                <a:solidFill>
                  <a:srgbClr val="FFFFFF"/>
                </a:solidFill>
              </a:rPr>
              <a:pPr/>
              <a:t>39</a:t>
            </a:fld>
            <a:endParaRPr b="1">
              <a:solidFill>
                <a:srgbClr val="FFFFFF"/>
              </a:solidFill>
            </a:endParaRPr>
          </a:p>
        </p:txBody>
      </p:sp>
      <p:graphicFrame>
        <p:nvGraphicFramePr>
          <p:cNvPr id="654" name="Google Shape;654;p46">
            <a:extLst>
              <a:ext uri="{FF2B5EF4-FFF2-40B4-BE49-F238E27FC236}">
                <a16:creationId xmlns:a16="http://schemas.microsoft.com/office/drawing/2014/main" id="{0DF429E9-9A1D-B243-C7FB-2A171E3BFC95}"/>
              </a:ext>
            </a:extLst>
          </p:cNvPr>
          <p:cNvGraphicFramePr/>
          <p:nvPr>
            <p:extLst>
              <p:ext uri="{D42A27DB-BD31-4B8C-83A1-F6EECF244321}">
                <p14:modId xmlns:p14="http://schemas.microsoft.com/office/powerpoint/2010/main" val="3132173656"/>
              </p:ext>
            </p:extLst>
          </p:nvPr>
        </p:nvGraphicFramePr>
        <p:xfrm>
          <a:off x="417775" y="1803416"/>
          <a:ext cx="8446700" cy="1341060"/>
        </p:xfrm>
        <a:graphic>
          <a:graphicData uri="http://schemas.openxmlformats.org/drawingml/2006/table">
            <a:tbl>
              <a:tblPr>
                <a:noFill/>
              </a:tblPr>
              <a:tblGrid>
                <a:gridCol w="8446700">
                  <a:extLst>
                    <a:ext uri="{9D8B030D-6E8A-4147-A177-3AD203B41FA5}">
                      <a16:colId xmlns:a16="http://schemas.microsoft.com/office/drawing/2014/main" val="20000"/>
                    </a:ext>
                  </a:extLst>
                </a:gridCol>
              </a:tblGrid>
              <a:tr h="352210">
                <a:tc>
                  <a:txBody>
                    <a:bodyPr/>
                    <a:lstStyle/>
                    <a:p>
                      <a:pPr marL="457200" lvl="0" indent="0" algn="l" rtl="0">
                        <a:spcBef>
                          <a:spcPts val="0"/>
                        </a:spcBef>
                        <a:spcAft>
                          <a:spcPts val="0"/>
                        </a:spcAft>
                        <a:buNone/>
                      </a:pPr>
                      <a:r>
                        <a:rPr lang="en-US" sz="1400" b="1" i="0" u="none" strike="noStrike" cap="none">
                          <a:solidFill>
                            <a:schemeClr val="tx1"/>
                          </a:solidFill>
                          <a:effectLst/>
                          <a:latin typeface="+mn-lt"/>
                          <a:ea typeface="+mn-ea"/>
                          <a:cs typeface="+mn-cs"/>
                          <a:sym typeface="Arial"/>
                        </a:rPr>
                        <a:t>Out of all of the subsidiaries you operate or own, can you talk about which one has the largest upside potential as you see it?</a:t>
                      </a:r>
                      <a:endParaRPr sz="1400" b="1" baseline="30000">
                        <a:solidFill>
                          <a:schemeClr val="dk1"/>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58613">
                <a:tc>
                  <a:txBody>
                    <a:bodyPr/>
                    <a:lstStyle/>
                    <a:p>
                      <a:pPr marL="457200" lvl="0" indent="0" algn="l" rtl="0">
                        <a:spcBef>
                          <a:spcPts val="0"/>
                        </a:spcBef>
                        <a:spcAft>
                          <a:spcPts val="0"/>
                        </a:spcAft>
                        <a:buClr>
                          <a:schemeClr val="dk1"/>
                        </a:buClr>
                        <a:buSzPts val="1100"/>
                        <a:buFont typeface="Arial"/>
                        <a:buNone/>
                      </a:pPr>
                      <a:r>
                        <a:rPr lang="en-US" sz="1200" b="0" i="0" u="none" strike="noStrike" cap="none">
                          <a:solidFill>
                            <a:schemeClr val="tx1"/>
                          </a:solidFill>
                          <a:effectLst/>
                          <a:latin typeface="+mn-lt"/>
                          <a:ea typeface="+mn-ea"/>
                          <a:cs typeface="+mn-cs"/>
                          <a:sym typeface="Arial"/>
                        </a:rPr>
                        <a:t>Per our corporate policy, we do not provide forecasts or projections nor do we make future-looking statements. However, when we evaluate our businesses and investments, current or potential, we are looking for opportunities with long-term potential, consistent with our investment horizon.</a:t>
                      </a:r>
                      <a:endParaRPr lang="en-US" sz="1200" kern="1200">
                        <a:solidFill>
                          <a:schemeClr val="dk1"/>
                        </a:solidFill>
                        <a:latin typeface="+mn-lt"/>
                        <a:ea typeface="+mn-ea"/>
                        <a:cs typeface="+mn-c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55" name="Google Shape;655;p46">
            <a:extLst>
              <a:ext uri="{FF2B5EF4-FFF2-40B4-BE49-F238E27FC236}">
                <a16:creationId xmlns:a16="http://schemas.microsoft.com/office/drawing/2014/main" id="{B68FF475-D3BF-20AD-A381-2EEAF24A5C2D}"/>
              </a:ext>
            </a:extLst>
          </p:cNvPr>
          <p:cNvPicPr preferRelativeResize="0"/>
          <p:nvPr/>
        </p:nvPicPr>
        <p:blipFill>
          <a:blip r:embed="rId3">
            <a:alphaModFix/>
          </a:blip>
          <a:stretch>
            <a:fillRect/>
          </a:stretch>
        </p:blipFill>
        <p:spPr>
          <a:xfrm>
            <a:off x="212751" y="4804378"/>
            <a:ext cx="566381" cy="200737"/>
          </a:xfrm>
          <a:prstGeom prst="rect">
            <a:avLst/>
          </a:prstGeom>
          <a:noFill/>
          <a:ln>
            <a:noFill/>
          </a:ln>
        </p:spPr>
      </p:pic>
      <p:pic>
        <p:nvPicPr>
          <p:cNvPr id="656" name="Google Shape;656;p46">
            <a:extLst>
              <a:ext uri="{FF2B5EF4-FFF2-40B4-BE49-F238E27FC236}">
                <a16:creationId xmlns:a16="http://schemas.microsoft.com/office/drawing/2014/main" id="{0E1AF03E-38A2-C383-5488-0E18F451118E}"/>
              </a:ext>
            </a:extLst>
          </p:cNvPr>
          <p:cNvPicPr preferRelativeResize="0"/>
          <p:nvPr/>
        </p:nvPicPr>
        <p:blipFill>
          <a:blip r:embed="rId4">
            <a:alphaModFix/>
          </a:blip>
          <a:stretch>
            <a:fillRect/>
          </a:stretch>
        </p:blipFill>
        <p:spPr>
          <a:xfrm>
            <a:off x="818218" y="4794500"/>
            <a:ext cx="2262669" cy="220500"/>
          </a:xfrm>
          <a:prstGeom prst="rect">
            <a:avLst/>
          </a:prstGeom>
          <a:noFill/>
          <a:ln>
            <a:noFill/>
          </a:ln>
        </p:spPr>
      </p:pic>
      <p:pic>
        <p:nvPicPr>
          <p:cNvPr id="657" name="Google Shape;657;p46">
            <a:extLst>
              <a:ext uri="{FF2B5EF4-FFF2-40B4-BE49-F238E27FC236}">
                <a16:creationId xmlns:a16="http://schemas.microsoft.com/office/drawing/2014/main" id="{6198A0FD-F73D-4D39-01C0-64C905C105A7}"/>
              </a:ext>
            </a:extLst>
          </p:cNvPr>
          <p:cNvPicPr preferRelativeResize="0"/>
          <p:nvPr/>
        </p:nvPicPr>
        <p:blipFill>
          <a:blip r:embed="rId5">
            <a:alphaModFix/>
          </a:blip>
          <a:stretch>
            <a:fillRect/>
          </a:stretch>
        </p:blipFill>
        <p:spPr>
          <a:xfrm>
            <a:off x="443732" y="1831595"/>
            <a:ext cx="335400" cy="333277"/>
          </a:xfrm>
          <a:prstGeom prst="rect">
            <a:avLst/>
          </a:prstGeom>
          <a:noFill/>
          <a:ln>
            <a:noFill/>
          </a:ln>
        </p:spPr>
      </p:pic>
      <p:sp>
        <p:nvSpPr>
          <p:cNvPr id="3" name="Google Shape;651;p46">
            <a:extLst>
              <a:ext uri="{FF2B5EF4-FFF2-40B4-BE49-F238E27FC236}">
                <a16:creationId xmlns:a16="http://schemas.microsoft.com/office/drawing/2014/main" id="{65BD35CD-0B59-10C1-BFCE-32E398F0BD76}"/>
              </a:ext>
            </a:extLst>
          </p:cNvPr>
          <p:cNvSpPr txBox="1"/>
          <p:nvPr/>
        </p:nvSpPr>
        <p:spPr>
          <a:xfrm>
            <a:off x="196800" y="115976"/>
            <a:ext cx="8750400" cy="841200"/>
          </a:xfrm>
          <a:prstGeom prst="rect">
            <a:avLst/>
          </a:prstGeom>
          <a:noFill/>
          <a:ln>
            <a:noFill/>
          </a:ln>
        </p:spPr>
        <p:txBody>
          <a:bodyPr spcFirstLastPara="1" wrap="square" lIns="91425" tIns="91425" rIns="91425" bIns="91425" anchor="t" anchorCtr="0">
            <a:noAutofit/>
          </a:bodyPr>
          <a:lstStyle/>
          <a:p>
            <a:pPr algn="ctr"/>
            <a:r>
              <a:rPr lang="en-US" sz="1500"/>
              <a:t>Our interactive Q&amp;A capability, through Slido.com, allows shareholders to ask questions of our management. Recently submitted questions have been answered below. To submit your own question, go to (</a:t>
            </a:r>
            <a:r>
              <a:rPr lang="en-US" sz="1500">
                <a:hlinkClick r:id="rId6" tooltip="https://app.sli.do/event/j8drfixw"/>
              </a:rPr>
              <a:t>https://app.sli.do/event/j8drfixw</a:t>
            </a:r>
            <a:r>
              <a:rPr lang="en-US" sz="1500"/>
              <a:t>).</a:t>
            </a:r>
            <a:r>
              <a:rPr lang="en" sz="1600" baseline="30000">
                <a:solidFill>
                  <a:schemeClr val="dk1"/>
                </a:solidFill>
              </a:rPr>
              <a:t>1</a:t>
            </a:r>
            <a:r>
              <a:rPr lang="en-US" sz="1500"/>
              <a:t> </a:t>
            </a:r>
            <a:endParaRPr sz="1500">
              <a:solidFill>
                <a:srgbClr val="595959"/>
              </a:solidFill>
            </a:endParaRPr>
          </a:p>
        </p:txBody>
      </p:sp>
      <p:graphicFrame>
        <p:nvGraphicFramePr>
          <p:cNvPr id="2" name="Google Shape;654;p46">
            <a:extLst>
              <a:ext uri="{FF2B5EF4-FFF2-40B4-BE49-F238E27FC236}">
                <a16:creationId xmlns:a16="http://schemas.microsoft.com/office/drawing/2014/main" id="{88BCF56B-8C26-EC33-C480-892821F739F4}"/>
              </a:ext>
            </a:extLst>
          </p:cNvPr>
          <p:cNvGraphicFramePr/>
          <p:nvPr>
            <p:extLst>
              <p:ext uri="{D42A27DB-BD31-4B8C-83A1-F6EECF244321}">
                <p14:modId xmlns:p14="http://schemas.microsoft.com/office/powerpoint/2010/main" val="1315085257"/>
              </p:ext>
            </p:extLst>
          </p:nvPr>
        </p:nvGraphicFramePr>
        <p:xfrm>
          <a:off x="417775" y="1041476"/>
          <a:ext cx="8446700" cy="758917"/>
        </p:xfrm>
        <a:graphic>
          <a:graphicData uri="http://schemas.openxmlformats.org/drawingml/2006/table">
            <a:tbl>
              <a:tblPr>
                <a:noFill/>
              </a:tblPr>
              <a:tblGrid>
                <a:gridCol w="8446700">
                  <a:extLst>
                    <a:ext uri="{9D8B030D-6E8A-4147-A177-3AD203B41FA5}">
                      <a16:colId xmlns:a16="http://schemas.microsoft.com/office/drawing/2014/main" val="20000"/>
                    </a:ext>
                  </a:extLst>
                </a:gridCol>
              </a:tblGrid>
              <a:tr h="356230">
                <a:tc>
                  <a:txBody>
                    <a:bodyPr/>
                    <a:lstStyle/>
                    <a:p>
                      <a:pPr marL="457200" lvl="0" indent="0" algn="l" rtl="0">
                        <a:spcBef>
                          <a:spcPts val="0"/>
                        </a:spcBef>
                        <a:spcAft>
                          <a:spcPts val="0"/>
                        </a:spcAft>
                        <a:buNone/>
                      </a:pPr>
                      <a:r>
                        <a:rPr lang="en-US" sz="1400" b="1" i="0" u="none" strike="noStrike" cap="none">
                          <a:solidFill>
                            <a:schemeClr val="tx1"/>
                          </a:solidFill>
                          <a:effectLst/>
                          <a:latin typeface="+mn-lt"/>
                          <a:ea typeface="+mn-ea"/>
                          <a:cs typeface="+mn-cs"/>
                          <a:sym typeface="Arial"/>
                        </a:rPr>
                        <a:t>What is the EPS versus last year in the same quarter?</a:t>
                      </a:r>
                      <a:endParaRPr lang="en-US" sz="1400" b="1" baseline="30000">
                        <a:solidFill>
                          <a:schemeClr val="dk1"/>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2707">
                <a:tc>
                  <a:txBody>
                    <a:bodyPr/>
                    <a:lstStyle/>
                    <a:p>
                      <a:pPr marL="457200" lvl="0" indent="0" algn="l" rtl="0">
                        <a:spcBef>
                          <a:spcPts val="0"/>
                        </a:spcBef>
                        <a:spcAft>
                          <a:spcPts val="0"/>
                        </a:spcAft>
                        <a:buClr>
                          <a:schemeClr val="dk1"/>
                        </a:buClr>
                        <a:buSzPts val="1100"/>
                        <a:buFont typeface="Arial"/>
                        <a:buNone/>
                      </a:pPr>
                      <a:r>
                        <a:rPr lang="en-US" sz="1100" b="0" i="0" u="none" strike="noStrike" cap="none">
                          <a:solidFill>
                            <a:schemeClr val="tx1"/>
                          </a:solidFill>
                          <a:effectLst/>
                          <a:latin typeface="+mn-lt"/>
                          <a:ea typeface="+mn-ea"/>
                          <a:cs typeface="+mn-cs"/>
                          <a:sym typeface="Arial"/>
                        </a:rPr>
                        <a:t>The FY25 (12 months ending 03/31/25) Earnings Per Share was -2.23 versus FY24  (12 months ending 03/31/24) of -2.42 </a:t>
                      </a:r>
                      <a:endParaRPr lang="en-US" sz="1100" kern="1200">
                        <a:solidFill>
                          <a:schemeClr val="dk1"/>
                        </a:solidFill>
                        <a:latin typeface="+mn-lt"/>
                        <a:ea typeface="+mn-ea"/>
                        <a:cs typeface="+mn-c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8" name="Google Shape;657;p46">
            <a:extLst>
              <a:ext uri="{FF2B5EF4-FFF2-40B4-BE49-F238E27FC236}">
                <a16:creationId xmlns:a16="http://schemas.microsoft.com/office/drawing/2014/main" id="{A950FB92-5C6D-4351-2751-FE064AABE977}"/>
              </a:ext>
            </a:extLst>
          </p:cNvPr>
          <p:cNvPicPr preferRelativeResize="0"/>
          <p:nvPr/>
        </p:nvPicPr>
        <p:blipFill>
          <a:blip r:embed="rId5">
            <a:alphaModFix/>
          </a:blip>
          <a:stretch>
            <a:fillRect/>
          </a:stretch>
        </p:blipFill>
        <p:spPr>
          <a:xfrm>
            <a:off x="443732" y="1057965"/>
            <a:ext cx="335400" cy="333277"/>
          </a:xfrm>
          <a:prstGeom prst="rect">
            <a:avLst/>
          </a:prstGeom>
          <a:noFill/>
          <a:ln>
            <a:noFill/>
          </a:ln>
        </p:spPr>
      </p:pic>
      <p:graphicFrame>
        <p:nvGraphicFramePr>
          <p:cNvPr id="7" name="Google Shape;654;p46">
            <a:extLst>
              <a:ext uri="{FF2B5EF4-FFF2-40B4-BE49-F238E27FC236}">
                <a16:creationId xmlns:a16="http://schemas.microsoft.com/office/drawing/2014/main" id="{0DF429E9-9A1D-B243-C7FB-2A171E3BFC95}"/>
              </a:ext>
            </a:extLst>
          </p:cNvPr>
          <p:cNvGraphicFramePr/>
          <p:nvPr>
            <p:extLst>
              <p:ext uri="{D42A27DB-BD31-4B8C-83A1-F6EECF244321}">
                <p14:modId xmlns:p14="http://schemas.microsoft.com/office/powerpoint/2010/main" val="2056085590"/>
              </p:ext>
            </p:extLst>
          </p:nvPr>
        </p:nvGraphicFramePr>
        <p:xfrm>
          <a:off x="417775" y="3148204"/>
          <a:ext cx="8446700" cy="1341060"/>
        </p:xfrm>
        <a:graphic>
          <a:graphicData uri="http://schemas.openxmlformats.org/drawingml/2006/table">
            <a:tbl>
              <a:tblPr>
                <a:noFill/>
              </a:tblPr>
              <a:tblGrid>
                <a:gridCol w="8446700">
                  <a:extLst>
                    <a:ext uri="{9D8B030D-6E8A-4147-A177-3AD203B41FA5}">
                      <a16:colId xmlns:a16="http://schemas.microsoft.com/office/drawing/2014/main" val="20000"/>
                    </a:ext>
                  </a:extLst>
                </a:gridCol>
              </a:tblGrid>
              <a:tr h="260876">
                <a:tc>
                  <a:txBody>
                    <a:bodyPr/>
                    <a:lstStyle/>
                    <a:p>
                      <a:pPr marL="457200" lvl="0" indent="0" algn="l" rtl="0">
                        <a:spcBef>
                          <a:spcPts val="0"/>
                        </a:spcBef>
                        <a:spcAft>
                          <a:spcPts val="0"/>
                        </a:spcAft>
                        <a:buNone/>
                      </a:pPr>
                      <a:r>
                        <a:rPr lang="en-US" sz="1400" b="1" i="0" u="none" strike="noStrike" cap="none">
                          <a:solidFill>
                            <a:schemeClr val="tx1"/>
                          </a:solidFill>
                          <a:effectLst/>
                          <a:latin typeface="+mn-lt"/>
                          <a:ea typeface="+mn-ea"/>
                          <a:cs typeface="+mn-cs"/>
                          <a:sym typeface="Arial"/>
                        </a:rPr>
                        <a:t>How should I think about the earnings potential for CAM? I assume earnings will be lumpy, but can you talk about the targeted return profile for your investments?</a:t>
                      </a:r>
                      <a:endParaRPr sz="1400" b="1" baseline="30000">
                        <a:solidFill>
                          <a:schemeClr val="dk1"/>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58613">
                <a:tc>
                  <a:txBody>
                    <a:bodyPr/>
                    <a:lstStyle/>
                    <a:p>
                      <a:pPr marL="457200" marR="0" lvl="0" indent="0" algn="l" rtl="0" fontAlgn="base">
                        <a:lnSpc>
                          <a:spcPct val="100000"/>
                        </a:lnSpc>
                        <a:spcBef>
                          <a:spcPts val="0"/>
                        </a:spcBef>
                        <a:spcAft>
                          <a:spcPts val="0"/>
                        </a:spcAft>
                        <a:buClr>
                          <a:schemeClr val="dk1"/>
                        </a:buClr>
                        <a:buSzPts val="1100"/>
                        <a:buFont typeface="Arial"/>
                        <a:buNone/>
                      </a:pPr>
                      <a:r>
                        <a:rPr lang="en-US" sz="1200" b="0" i="0" u="none" strike="noStrike" cap="none">
                          <a:solidFill>
                            <a:schemeClr val="tx1"/>
                          </a:solidFill>
                          <a:effectLst/>
                          <a:latin typeface="+mn-lt"/>
                          <a:ea typeface="+mn-ea"/>
                          <a:cs typeface="+mn-cs"/>
                          <a:sym typeface="Arial"/>
                        </a:rPr>
                        <a:t>Our Aircraft JVs receive standard aviation industry management fees, including origination fees, administrative fees, disposition fees, and an incentive fee above a certain hurdle rate (which varies by investment transaction). </a:t>
                      </a:r>
                    </a:p>
                    <a:p>
                      <a:pPr marL="457200" marR="0" lvl="0" indent="0" algn="l" rtl="0" fontAlgn="base">
                        <a:lnSpc>
                          <a:spcPct val="100000"/>
                        </a:lnSpc>
                        <a:spcBef>
                          <a:spcPts val="0"/>
                        </a:spcBef>
                        <a:spcAft>
                          <a:spcPts val="0"/>
                        </a:spcAft>
                        <a:buClr>
                          <a:schemeClr val="dk1"/>
                        </a:buClr>
                        <a:buSzPts val="1100"/>
                        <a:buFont typeface="Arial"/>
                        <a:buNone/>
                      </a:pPr>
                      <a:r>
                        <a:rPr lang="en-US" sz="1200" b="0" i="0" u="none" strike="noStrike" cap="none">
                          <a:solidFill>
                            <a:schemeClr val="tx1"/>
                          </a:solidFill>
                          <a:effectLst/>
                          <a:latin typeface="+mn-lt"/>
                          <a:ea typeface="+mn-ea"/>
                          <a:cs typeface="+mn-cs"/>
                          <a:sym typeface="Arial"/>
                        </a:rPr>
                        <a:t>Our Aircraft JV investors seek to generate 10%+ returns after fees. </a:t>
                      </a: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9" name="Google Shape;657;p46">
            <a:extLst>
              <a:ext uri="{FF2B5EF4-FFF2-40B4-BE49-F238E27FC236}">
                <a16:creationId xmlns:a16="http://schemas.microsoft.com/office/drawing/2014/main" id="{45E96892-1E9F-CA9E-DB2D-0CEA4395B5BD}"/>
              </a:ext>
            </a:extLst>
          </p:cNvPr>
          <p:cNvPicPr preferRelativeResize="0"/>
          <p:nvPr/>
        </p:nvPicPr>
        <p:blipFill>
          <a:blip r:embed="rId5">
            <a:alphaModFix/>
          </a:blip>
          <a:stretch>
            <a:fillRect/>
          </a:stretch>
        </p:blipFill>
        <p:spPr>
          <a:xfrm>
            <a:off x="443732" y="3158151"/>
            <a:ext cx="335400" cy="333277"/>
          </a:xfrm>
          <a:prstGeom prst="rect">
            <a:avLst/>
          </a:prstGeom>
          <a:noFill/>
          <a:ln>
            <a:noFill/>
          </a:ln>
        </p:spPr>
      </p:pic>
    </p:spTree>
    <p:extLst>
      <p:ext uri="{BB962C8B-B14F-4D97-AF65-F5344CB8AC3E}">
        <p14:creationId xmlns:p14="http://schemas.microsoft.com/office/powerpoint/2010/main" val="952598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p:nvPr/>
        </p:nvSpPr>
        <p:spPr>
          <a:xfrm>
            <a:off x="4273400" y="1164450"/>
            <a:ext cx="4870500" cy="2814600"/>
          </a:xfrm>
          <a:prstGeom prst="rect">
            <a:avLst/>
          </a:prstGeom>
          <a:noFill/>
          <a:ln>
            <a:noFill/>
          </a:ln>
        </p:spPr>
        <p:txBody>
          <a:bodyPr spcFirstLastPara="1" wrap="square" lIns="91425" tIns="91425" rIns="91425" bIns="91425" anchor="ctr" anchorCtr="0">
            <a:noAutofit/>
          </a:bodyPr>
          <a:lstStyle/>
          <a:p>
            <a:pPr marL="457200" indent="-342900">
              <a:lnSpc>
                <a:spcPct val="150000"/>
              </a:lnSpc>
              <a:buSzPts val="1800"/>
              <a:buAutoNum type="arabicPeriod"/>
            </a:pPr>
            <a:r>
              <a:rPr lang="en" sz="1800">
                <a:solidFill>
                  <a:schemeClr val="dk1"/>
                </a:solidFill>
              </a:rPr>
              <a:t>About AIR T, INC.</a:t>
            </a:r>
            <a:endParaRPr lang="en">
              <a:solidFill>
                <a:schemeClr val="dk1"/>
              </a:solidFill>
            </a:endParaRPr>
          </a:p>
          <a:p>
            <a:pPr marL="457200" indent="-342900">
              <a:lnSpc>
                <a:spcPct val="150000"/>
              </a:lnSpc>
              <a:buSzPts val="1800"/>
              <a:buFont typeface="Arial"/>
              <a:buAutoNum type="arabicPeriod"/>
            </a:pPr>
            <a:r>
              <a:rPr lang="en-US" sz="1800">
                <a:solidFill>
                  <a:schemeClr val="dk1"/>
                </a:solidFill>
              </a:rPr>
              <a:t>Performance</a:t>
            </a:r>
            <a:endParaRPr sz="1800">
              <a:solidFill>
                <a:schemeClr val="dk1"/>
              </a:solidFill>
            </a:endParaRPr>
          </a:p>
          <a:p>
            <a:pPr marL="457200" lvl="0" indent="-342900" algn="l" rtl="0">
              <a:lnSpc>
                <a:spcPct val="150000"/>
              </a:lnSpc>
              <a:spcBef>
                <a:spcPts val="0"/>
              </a:spcBef>
              <a:spcAft>
                <a:spcPts val="0"/>
              </a:spcAft>
              <a:buSzPts val="1800"/>
              <a:buAutoNum type="arabicPeriod"/>
            </a:pPr>
            <a:r>
              <a:rPr lang="en" sz="1800">
                <a:solidFill>
                  <a:schemeClr val="dk1"/>
                </a:solidFill>
              </a:rPr>
              <a:t>Our Growth </a:t>
            </a:r>
            <a:r>
              <a:rPr lang="en-US" sz="1800">
                <a:solidFill>
                  <a:schemeClr val="dk1"/>
                </a:solidFill>
              </a:rPr>
              <a:t>Strategies</a:t>
            </a:r>
            <a:endParaRPr sz="1800">
              <a:solidFill>
                <a:schemeClr val="dk1"/>
              </a:solidFill>
            </a:endParaRPr>
          </a:p>
          <a:p>
            <a:pPr marL="457200" lvl="0" indent="-342900" algn="l" rtl="0">
              <a:lnSpc>
                <a:spcPct val="150000"/>
              </a:lnSpc>
              <a:spcBef>
                <a:spcPts val="0"/>
              </a:spcBef>
              <a:spcAft>
                <a:spcPts val="0"/>
              </a:spcAft>
              <a:buSzPts val="1800"/>
              <a:buAutoNum type="arabicPeriod"/>
            </a:pPr>
            <a:r>
              <a:rPr lang="en" sz="1800">
                <a:solidFill>
                  <a:schemeClr val="dk1"/>
                </a:solidFill>
              </a:rPr>
              <a:t>Appendix - Risk Factors</a:t>
            </a:r>
            <a:endParaRPr sz="1800"/>
          </a:p>
        </p:txBody>
      </p:sp>
      <p:sp>
        <p:nvSpPr>
          <p:cNvPr id="106" name="Google Shape;106;p17"/>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7"/>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4</a:t>
            </a:fld>
            <a:endParaRPr b="1">
              <a:solidFill>
                <a:srgbClr val="FFFFFF"/>
              </a:solidFill>
            </a:endParaRPr>
          </a:p>
        </p:txBody>
      </p:sp>
      <p:sp>
        <p:nvSpPr>
          <p:cNvPr id="108" name="Google Shape;108;p17"/>
          <p:cNvSpPr/>
          <p:nvPr/>
        </p:nvSpPr>
        <p:spPr>
          <a:xfrm>
            <a:off x="0" y="0"/>
            <a:ext cx="40083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txBox="1"/>
          <p:nvPr/>
        </p:nvSpPr>
        <p:spPr>
          <a:xfrm>
            <a:off x="9600" y="2099100"/>
            <a:ext cx="3998700" cy="94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rPr>
              <a:t>CONTENTS</a:t>
            </a:r>
            <a:endParaRPr sz="4800">
              <a:solidFill>
                <a:srgbClr val="FFFFFF"/>
              </a:solidFill>
            </a:endParaRPr>
          </a:p>
        </p:txBody>
      </p:sp>
      <p:pic>
        <p:nvPicPr>
          <p:cNvPr id="110" name="Google Shape;110;p17"/>
          <p:cNvPicPr preferRelativeResize="0"/>
          <p:nvPr/>
        </p:nvPicPr>
        <p:blipFill>
          <a:blip r:embed="rId3">
            <a:alphaModFix/>
          </a:blip>
          <a:stretch>
            <a:fillRect/>
          </a:stretch>
        </p:blipFill>
        <p:spPr>
          <a:xfrm>
            <a:off x="7907458" y="132277"/>
            <a:ext cx="1110542" cy="3935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7"/>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7"/>
          <p:cNvSpPr txBox="1"/>
          <p:nvPr/>
        </p:nvSpPr>
        <p:spPr>
          <a:xfrm>
            <a:off x="235500" y="1421975"/>
            <a:ext cx="8620200" cy="277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dk1"/>
                </a:solidFill>
                <a:highlight>
                  <a:srgbClr val="FFFFFF"/>
                </a:highlight>
              </a:rPr>
              <a:t>APPENDIX</a:t>
            </a:r>
            <a:endParaRPr sz="4800" b="1">
              <a:solidFill>
                <a:schemeClr val="dk1"/>
              </a:solidFill>
              <a:highlight>
                <a:srgbClr val="FFFFFF"/>
              </a:highlight>
            </a:endParaRPr>
          </a:p>
          <a:p>
            <a:pPr marL="0" lvl="0" indent="0" algn="l" rtl="0">
              <a:spcBef>
                <a:spcPts val="0"/>
              </a:spcBef>
              <a:spcAft>
                <a:spcPts val="0"/>
              </a:spcAft>
              <a:buNone/>
            </a:pPr>
            <a:endParaRPr sz="2400" i="1">
              <a:solidFill>
                <a:schemeClr val="dk1"/>
              </a:solidFill>
              <a:highlight>
                <a:schemeClr val="lt1"/>
              </a:highlight>
            </a:endParaRPr>
          </a:p>
          <a:p>
            <a:pPr marL="0" lvl="0" indent="0" algn="ctr" rtl="0">
              <a:spcBef>
                <a:spcPts val="0"/>
              </a:spcBef>
              <a:spcAft>
                <a:spcPts val="0"/>
              </a:spcAft>
              <a:buNone/>
            </a:pPr>
            <a:r>
              <a:rPr lang="en-US" sz="2400" i="1">
                <a:solidFill>
                  <a:schemeClr val="dk1"/>
                </a:solidFill>
              </a:rPr>
              <a:t>Risk Factors</a:t>
            </a:r>
          </a:p>
          <a:p>
            <a:pPr marL="0" lvl="0" indent="0" algn="ctr" rtl="0">
              <a:spcBef>
                <a:spcPts val="0"/>
              </a:spcBef>
              <a:spcAft>
                <a:spcPts val="0"/>
              </a:spcAft>
              <a:buNone/>
            </a:pPr>
            <a:endParaRPr sz="2400" i="1">
              <a:solidFill>
                <a:schemeClr val="dk1"/>
              </a:solidFill>
              <a:highlight>
                <a:srgbClr val="FFFFFF"/>
              </a:highlight>
            </a:endParaRPr>
          </a:p>
          <a:p>
            <a:pPr algn="ctr"/>
            <a:endParaRPr lang="en-US" sz="2400">
              <a:solidFill>
                <a:schemeClr val="dk1"/>
              </a:solidFill>
              <a:highlight>
                <a:srgbClr val="FFFFFF"/>
              </a:highlight>
            </a:endParaRPr>
          </a:p>
        </p:txBody>
      </p:sp>
      <p:sp>
        <p:nvSpPr>
          <p:cNvPr id="668" name="Google Shape;668;p47"/>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40</a:t>
            </a:fld>
            <a:endParaRPr b="1">
              <a:solidFill>
                <a:srgbClr val="FFFFFF"/>
              </a:solidFill>
            </a:endParaRPr>
          </a:p>
        </p:txBody>
      </p:sp>
      <p:pic>
        <p:nvPicPr>
          <p:cNvPr id="669" name="Google Shape;669;p47"/>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670" name="Google Shape;670;p47"/>
          <p:cNvPicPr preferRelativeResize="0"/>
          <p:nvPr/>
        </p:nvPicPr>
        <p:blipFill>
          <a:blip r:embed="rId4">
            <a:alphaModFix/>
          </a:blip>
          <a:stretch>
            <a:fillRect/>
          </a:stretch>
        </p:blipFill>
        <p:spPr>
          <a:xfrm>
            <a:off x="818217" y="4794500"/>
            <a:ext cx="2262669" cy="220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7" name="Google Shape;687;p49"/>
          <p:cNvSpPr txBox="1"/>
          <p:nvPr/>
        </p:nvSpPr>
        <p:spPr>
          <a:xfrm>
            <a:off x="0" y="124139"/>
            <a:ext cx="9144000" cy="59677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rPr>
              <a:t>SUMMARY RISK FACTORS</a:t>
            </a:r>
            <a:endParaRPr sz="2800">
              <a:solidFill>
                <a:srgbClr val="595959"/>
              </a:solidFill>
            </a:endParaRPr>
          </a:p>
        </p:txBody>
      </p:sp>
      <p:sp>
        <p:nvSpPr>
          <p:cNvPr id="688" name="Google Shape;688;p49"/>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9"/>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41</a:t>
            </a:fld>
            <a:endParaRPr b="1">
              <a:solidFill>
                <a:srgbClr val="FFFFFF"/>
              </a:solidFill>
            </a:endParaRPr>
          </a:p>
        </p:txBody>
      </p:sp>
      <p:pic>
        <p:nvPicPr>
          <p:cNvPr id="690" name="Google Shape;690;p49"/>
          <p:cNvPicPr preferRelativeResize="0"/>
          <p:nvPr/>
        </p:nvPicPr>
        <p:blipFill>
          <a:blip r:embed="rId3">
            <a:alphaModFix/>
          </a:blip>
          <a:stretch>
            <a:fillRect/>
          </a:stretch>
        </p:blipFill>
        <p:spPr>
          <a:xfrm>
            <a:off x="212750" y="4804377"/>
            <a:ext cx="566381" cy="200737"/>
          </a:xfrm>
          <a:prstGeom prst="rect">
            <a:avLst/>
          </a:prstGeom>
          <a:noFill/>
          <a:ln>
            <a:noFill/>
          </a:ln>
        </p:spPr>
      </p:pic>
      <p:sp>
        <p:nvSpPr>
          <p:cNvPr id="8" name="Google Shape;681;p48">
            <a:extLst>
              <a:ext uri="{FF2B5EF4-FFF2-40B4-BE49-F238E27FC236}">
                <a16:creationId xmlns:a16="http://schemas.microsoft.com/office/drawing/2014/main" id="{FEF55F4E-795D-2780-5434-304F58F41925}"/>
              </a:ext>
            </a:extLst>
          </p:cNvPr>
          <p:cNvSpPr txBox="1"/>
          <p:nvPr/>
        </p:nvSpPr>
        <p:spPr>
          <a:xfrm>
            <a:off x="-1" y="-1"/>
            <a:ext cx="9144001" cy="32094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222222"/>
                </a:solidFill>
                <a:highlight>
                  <a:srgbClr val="FFFFFF"/>
                </a:highlight>
              </a:rPr>
              <a:t>For more detail and explanation, please see the Company’s</a:t>
            </a:r>
            <a:r>
              <a:rPr lang="en" sz="1000">
                <a:solidFill>
                  <a:srgbClr val="222222"/>
                </a:solidFill>
              </a:rPr>
              <a:t> public filings including its Form S-3 and prospectus supplements </a:t>
            </a:r>
            <a:r>
              <a:rPr lang="en" sz="1000">
                <a:solidFill>
                  <a:srgbClr val="222222"/>
                </a:solidFill>
                <a:highlight>
                  <a:srgbClr val="FFFFFF"/>
                </a:highlight>
              </a:rPr>
              <a:t>filed with the SEC.</a:t>
            </a:r>
            <a:endParaRPr sz="1100"/>
          </a:p>
        </p:txBody>
      </p:sp>
      <p:graphicFrame>
        <p:nvGraphicFramePr>
          <p:cNvPr id="2" name="Google Shape;675;p48">
            <a:extLst>
              <a:ext uri="{FF2B5EF4-FFF2-40B4-BE49-F238E27FC236}">
                <a16:creationId xmlns:a16="http://schemas.microsoft.com/office/drawing/2014/main" id="{20B01FCB-99E1-2F35-4E66-F76FB9A6FFA2}"/>
              </a:ext>
            </a:extLst>
          </p:cNvPr>
          <p:cNvGraphicFramePr/>
          <p:nvPr>
            <p:extLst>
              <p:ext uri="{D42A27DB-BD31-4B8C-83A1-F6EECF244321}">
                <p14:modId xmlns:p14="http://schemas.microsoft.com/office/powerpoint/2010/main" val="1223419557"/>
              </p:ext>
            </p:extLst>
          </p:nvPr>
        </p:nvGraphicFramePr>
        <p:xfrm>
          <a:off x="212750" y="672725"/>
          <a:ext cx="8733800" cy="3242838"/>
        </p:xfrm>
        <a:graphic>
          <a:graphicData uri="http://schemas.openxmlformats.org/drawingml/2006/table">
            <a:tbl>
              <a:tblPr>
                <a:noFill/>
                <a:tableStyleId>{F5D0310B-A3D5-42B6-8176-09B71E9C7472}</a:tableStyleId>
              </a:tblPr>
              <a:tblGrid>
                <a:gridCol w="8733800">
                  <a:extLst>
                    <a:ext uri="{9D8B030D-6E8A-4147-A177-3AD203B41FA5}">
                      <a16:colId xmlns:a16="http://schemas.microsoft.com/office/drawing/2014/main" val="20000"/>
                    </a:ext>
                  </a:extLst>
                </a:gridCol>
              </a:tblGrid>
              <a:tr h="1126419">
                <a:tc>
                  <a:txBody>
                    <a:bodyPr/>
                    <a:lstStyle/>
                    <a:p>
                      <a:pPr marL="0" lvl="0" indent="0" algn="l" rtl="0">
                        <a:spcBef>
                          <a:spcPts val="0"/>
                        </a:spcBef>
                        <a:spcAft>
                          <a:spcPts val="0"/>
                        </a:spcAft>
                        <a:buNone/>
                      </a:pPr>
                      <a:r>
                        <a:rPr lang="en" sz="1000"/>
                        <a:t>The purchase of securities of Air T, Inc., the “Company,” is highly speculative and involves a very high degree of risk.  An investment in the Company is suitable only for persons who can afford the loss of their entire investment.  Accordingly, in making an investment decision with respect to the Company’s securities, investors should carefully consider all material risk factors, including the risks, uncertainties and additional information set forth below as well as set forth in our most recent Annual Report on Form 10-K, Quarterly Reports on Form 10-Q, Currents Reports on Form 8-K, and our definitive proxy statements, all which are filed with the SEC. Additional risks not presently known or are currently deemed immaterial could also materially and adversely affect our financial condition, results of operations, business and prospects.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116419">
                <a:tc>
                  <a:txBody>
                    <a:bodyPr/>
                    <a:lstStyle/>
                    <a:p>
                      <a:pPr marL="95250" marR="95250" lvl="0" indent="-95250" algn="just" rtl="0">
                        <a:spcBef>
                          <a:spcPts val="0"/>
                        </a:spcBef>
                        <a:spcAft>
                          <a:spcPts val="0"/>
                        </a:spcAft>
                        <a:buClr>
                          <a:schemeClr val="dk1"/>
                        </a:buClr>
                        <a:buSzPts val="1100"/>
                        <a:buFont typeface="Arial"/>
                        <a:buNone/>
                      </a:pPr>
                      <a:r>
                        <a:rPr lang="en" sz="900" b="1" i="0" u="none" strike="noStrike" cap="none">
                          <a:solidFill>
                            <a:schemeClr val="dk1"/>
                          </a:solidFill>
                          <a:latin typeface="Arial"/>
                          <a:cs typeface="Arial"/>
                          <a:sym typeface="Arial"/>
                        </a:rPr>
                        <a:t>General Business Risks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Market fluctuations may affect the Company’s operations.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Rising inflation may result in increased costs of operations and negatively impact the credit and securities markets generally, which could have a material adverse effect on our results of operations and the market price of our Securities.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We could experience significant increases in operating costs and reduced profitability due to competition for skilled management and staff employees in our operating businesses.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Legacy technology systems require a unique technical skillset which is becoming scarcer.</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Security threats and other sophisticated computer intrusions could harm our information systems, which in turn could harm our business and financial results.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We may not be able to insure certain risks adequately or economically.</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Legal liability may harm our business.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Our business might suffer if we were to lose the services of certain key employees.</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1128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graphicFrame>
        <p:nvGraphicFramePr>
          <p:cNvPr id="686" name="Google Shape;686;p49"/>
          <p:cNvGraphicFramePr/>
          <p:nvPr>
            <p:extLst>
              <p:ext uri="{D42A27DB-BD31-4B8C-83A1-F6EECF244321}">
                <p14:modId xmlns:p14="http://schemas.microsoft.com/office/powerpoint/2010/main" val="1535363412"/>
              </p:ext>
            </p:extLst>
          </p:nvPr>
        </p:nvGraphicFramePr>
        <p:xfrm>
          <a:off x="212750" y="634811"/>
          <a:ext cx="8733800" cy="4145250"/>
        </p:xfrm>
        <a:graphic>
          <a:graphicData uri="http://schemas.openxmlformats.org/drawingml/2006/table">
            <a:tbl>
              <a:tblPr>
                <a:noFill/>
                <a:tableStyleId>{F5D0310B-A3D5-42B6-8176-09B71E9C7472}</a:tableStyleId>
              </a:tblPr>
              <a:tblGrid>
                <a:gridCol w="8733800">
                  <a:extLst>
                    <a:ext uri="{9D8B030D-6E8A-4147-A177-3AD203B41FA5}">
                      <a16:colId xmlns:a16="http://schemas.microsoft.com/office/drawing/2014/main" val="20000"/>
                    </a:ext>
                  </a:extLst>
                </a:gridCol>
              </a:tblGrid>
              <a:tr h="4043091">
                <a:tc>
                  <a:txBody>
                    <a:bodyPr/>
                    <a:lstStyle/>
                    <a:p>
                      <a:pPr marL="95250" marR="95250" lvl="0" indent="-95250" algn="just" rtl="0">
                        <a:spcBef>
                          <a:spcPts val="0"/>
                        </a:spcBef>
                        <a:spcAft>
                          <a:spcPts val="0"/>
                        </a:spcAft>
                        <a:buClr>
                          <a:schemeClr val="dk1"/>
                        </a:buClr>
                        <a:buSzPts val="1100"/>
                        <a:buFont typeface="Arial"/>
                        <a:buNone/>
                      </a:pPr>
                      <a:r>
                        <a:rPr lang="en" sz="1000" b="1" dirty="0">
                          <a:solidFill>
                            <a:schemeClr val="dk1"/>
                          </a:solidFill>
                        </a:rPr>
                        <a:t>Risks Related to Our Segment Operations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The operating results of our segments may fluctuate, particularly our commercial aircraft engine and parts segment.</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Our Overnight Air Cargo Segment is dependent on a significant customer.</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Our dry-lease agreements with FedEx subject us to operating risks.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Because of our dependence on FedEx, we are subject to the risks that may affect FedEx’s operations.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A material reduction in the aircraft we fly for FedEx could materially adversely affect our business and results of operations.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Sales of deicing equipment can be affected by weather conditions.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We are affected by the risks faced by commercial aircraft operators and MRO companies because they are our customers.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Our engine values and lease rates, which are dependent on the status of the types of aircraft on which engines are installed, and other factors, could decline.</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Upon termination of a lease, we may be unable to enter into new leases or sell the airframe, engine or its parts on acceptable terms.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Failures by lessees to meet their maintenance and recordkeeping obligations under our leases could adversely affect the value of our leased engines and aircraft which could affect our ability to re-lease the engines and aircraft in a timely manner following termination of the leases.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We may experience losses and delays in connection with repossession of engines or aircraft when a lessee defaults.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Our commercial aircraft engine and parts segment and its customers operate in a highly regulated industry and changes in laws or regulations may adversely affect our ability to lease or sell our engines or aircraft.</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Our aircraft, engines and parts could cause damage resulting in liability claims.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We have risks in managing our portfolio of aircraft and engines to meet customer needs.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Liens on our engines or aircraft could exceed the value of such assets, which could negatively affect our ability to repossess, lease or sell a particular engine or aircraft.</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In certain countries, an engine affixed to an aircraft may become an addition to the aircraft and we may not be able to exercise our ownership rights over the engine.</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Higher or volatile fuel prices could affect the profitability of the aviation industry and our lessees’ ability to meet their lease payment obligations to us.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dirty="0">
                          <a:solidFill>
                            <a:schemeClr val="dk1"/>
                          </a:solidFill>
                          <a:latin typeface="Arial"/>
                          <a:ea typeface="Arial"/>
                          <a:cs typeface="Arial"/>
                          <a:sym typeface="Arial"/>
                        </a:rPr>
                        <a:t>Interruptions in the capital markets could impair our lessees’ ability to finance their operations, which could prevent the lessees from complying with payment obligations to us.</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8" name="Google Shape;681;p48">
            <a:extLst>
              <a:ext uri="{FF2B5EF4-FFF2-40B4-BE49-F238E27FC236}">
                <a16:creationId xmlns:a16="http://schemas.microsoft.com/office/drawing/2014/main" id="{FEF55F4E-795D-2780-5434-304F58F41925}"/>
              </a:ext>
            </a:extLst>
          </p:cNvPr>
          <p:cNvSpPr txBox="1"/>
          <p:nvPr/>
        </p:nvSpPr>
        <p:spPr>
          <a:xfrm>
            <a:off x="-1" y="-1"/>
            <a:ext cx="9144001" cy="32094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222222"/>
                </a:solidFill>
                <a:highlight>
                  <a:srgbClr val="FFFFFF"/>
                </a:highlight>
              </a:rPr>
              <a:t>For more detail and explanation, please see the Company’s</a:t>
            </a:r>
            <a:r>
              <a:rPr lang="en" sz="1000">
                <a:solidFill>
                  <a:srgbClr val="222222"/>
                </a:solidFill>
              </a:rPr>
              <a:t> public filings including its Form S-3 and prospectus supplements </a:t>
            </a:r>
            <a:r>
              <a:rPr lang="en" sz="1000">
                <a:solidFill>
                  <a:srgbClr val="222222"/>
                </a:solidFill>
                <a:highlight>
                  <a:srgbClr val="FFFFFF"/>
                </a:highlight>
              </a:rPr>
              <a:t>filed with the SEC.</a:t>
            </a:r>
            <a:endParaRPr sz="1100"/>
          </a:p>
        </p:txBody>
      </p:sp>
      <p:sp>
        <p:nvSpPr>
          <p:cNvPr id="2" name="Google Shape;687;p49">
            <a:extLst>
              <a:ext uri="{FF2B5EF4-FFF2-40B4-BE49-F238E27FC236}">
                <a16:creationId xmlns:a16="http://schemas.microsoft.com/office/drawing/2014/main" id="{A7A1B3A9-1E94-E623-1BF7-D50BCAD6A111}"/>
              </a:ext>
            </a:extLst>
          </p:cNvPr>
          <p:cNvSpPr txBox="1"/>
          <p:nvPr/>
        </p:nvSpPr>
        <p:spPr>
          <a:xfrm>
            <a:off x="0" y="124139"/>
            <a:ext cx="9144000" cy="59677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rPr>
              <a:t>SUMMARY RISK FACTORS</a:t>
            </a:r>
            <a:endParaRPr sz="2800">
              <a:solidFill>
                <a:srgbClr val="595959"/>
              </a:solidFill>
            </a:endParaRPr>
          </a:p>
        </p:txBody>
      </p:sp>
      <p:pic>
        <p:nvPicPr>
          <p:cNvPr id="690" name="Google Shape;690;p49"/>
          <p:cNvPicPr preferRelativeResize="0"/>
          <p:nvPr/>
        </p:nvPicPr>
        <p:blipFill>
          <a:blip r:embed="rId3">
            <a:alphaModFix/>
          </a:blip>
          <a:stretch>
            <a:fillRect/>
          </a:stretch>
        </p:blipFill>
        <p:spPr>
          <a:xfrm>
            <a:off x="212750" y="4804377"/>
            <a:ext cx="566381" cy="200737"/>
          </a:xfrm>
          <a:prstGeom prst="rect">
            <a:avLst/>
          </a:prstGeom>
          <a:noFill/>
          <a:ln>
            <a:noFill/>
          </a:ln>
        </p:spPr>
      </p:pic>
      <p:sp>
        <p:nvSpPr>
          <p:cNvPr id="688" name="Google Shape;688;p49"/>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9"/>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42</a:t>
            </a:fld>
            <a:endParaRPr b="1">
              <a:solidFill>
                <a:srgbClr val="FFFFFF"/>
              </a:solidFill>
            </a:endParaRPr>
          </a:p>
        </p:txBody>
      </p:sp>
    </p:spTree>
    <p:extLst>
      <p:ext uri="{BB962C8B-B14F-4D97-AF65-F5344CB8AC3E}">
        <p14:creationId xmlns:p14="http://schemas.microsoft.com/office/powerpoint/2010/main" val="2241644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graphicFrame>
        <p:nvGraphicFramePr>
          <p:cNvPr id="686" name="Google Shape;686;p49"/>
          <p:cNvGraphicFramePr/>
          <p:nvPr>
            <p:extLst>
              <p:ext uri="{D42A27DB-BD31-4B8C-83A1-F6EECF244321}">
                <p14:modId xmlns:p14="http://schemas.microsoft.com/office/powerpoint/2010/main" val="2432171066"/>
              </p:ext>
            </p:extLst>
          </p:nvPr>
        </p:nvGraphicFramePr>
        <p:xfrm>
          <a:off x="212750" y="660360"/>
          <a:ext cx="8733800" cy="4043091"/>
        </p:xfrm>
        <a:graphic>
          <a:graphicData uri="http://schemas.openxmlformats.org/drawingml/2006/table">
            <a:tbl>
              <a:tblPr>
                <a:noFill/>
                <a:tableStyleId>{F5D0310B-A3D5-42B6-8176-09B71E9C7472}</a:tableStyleId>
              </a:tblPr>
              <a:tblGrid>
                <a:gridCol w="8733800">
                  <a:extLst>
                    <a:ext uri="{9D8B030D-6E8A-4147-A177-3AD203B41FA5}">
                      <a16:colId xmlns:a16="http://schemas.microsoft.com/office/drawing/2014/main" val="20000"/>
                    </a:ext>
                  </a:extLst>
                </a:gridCol>
              </a:tblGrid>
              <a:tr h="4043091">
                <a:tc>
                  <a:txBody>
                    <a:bodyPr/>
                    <a:lstStyle/>
                    <a:p>
                      <a:pPr marL="95250" marR="95250" lvl="0" indent="-95250" algn="just" rtl="0">
                        <a:spcBef>
                          <a:spcPts val="0"/>
                        </a:spcBef>
                        <a:spcAft>
                          <a:spcPts val="0"/>
                        </a:spcAft>
                        <a:buClr>
                          <a:schemeClr val="dk1"/>
                        </a:buClr>
                        <a:buSzPts val="1100"/>
                        <a:buFont typeface="Arial"/>
                        <a:buNone/>
                      </a:pPr>
                      <a:r>
                        <a:rPr lang="en" sz="1000" b="1">
                          <a:solidFill>
                            <a:schemeClr val="dk1"/>
                          </a:solidFill>
                        </a:rPr>
                        <a:t>Risks Related to Our Segment Operations (continued)</a:t>
                      </a:r>
                      <a:endParaRPr lang="en-US" sz="1000" b="0" i="0" u="none" strike="noStrike" cap="none">
                        <a:solidFill>
                          <a:schemeClr val="dk1"/>
                        </a:solidFill>
                        <a:latin typeface="Arial"/>
                        <a:ea typeface="Arial"/>
                        <a:cs typeface="Arial"/>
                        <a:sym typeface="Arial"/>
                      </a:endParaRP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Our lessees may fail to adequately insure our aircraft or engines which could subject us to additional costs.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If our lessees fail to cooperate in returning our aircraft or engines following lease terminations, we may encounter obstacles and are likely to incur significant costs and expenses conducting repossessions.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If our lessees fail to discharge aircraft liens for which they are responsible, we may be obligated to pay to discharge the liens.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If our lessees encounter financial difficulties and we restructure or terminate our leases, we are likely to obtain less favorable lease terms.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Withdrawal, suspension or revocation of governmental authorizations or approvals could negatively affect our business.</a:t>
                      </a:r>
                    </a:p>
                    <a:p>
                      <a:pPr marL="165100" marR="95250" lvl="0" indent="0" algn="just" rtl="0">
                        <a:lnSpc>
                          <a:spcPct val="100000"/>
                        </a:lnSpc>
                        <a:spcBef>
                          <a:spcPts val="0"/>
                        </a:spcBef>
                        <a:spcAft>
                          <a:spcPts val="0"/>
                        </a:spcAft>
                        <a:buClr>
                          <a:schemeClr val="dk1"/>
                        </a:buClr>
                        <a:buSzPts val="1000"/>
                        <a:buFont typeface="Arial"/>
                        <a:buNone/>
                      </a:pPr>
                      <a:endParaRPr lang="en-US" sz="1000" b="0" i="0" u="none" strike="noStrike" cap="none">
                        <a:solidFill>
                          <a:schemeClr val="dk1"/>
                        </a:solidFill>
                        <a:latin typeface="Arial"/>
                        <a:ea typeface="Arial"/>
                        <a:cs typeface="Arial"/>
                        <a:sym typeface="Arial"/>
                      </a:endParaRPr>
                    </a:p>
                    <a:p>
                      <a:pPr marL="95250" marR="95250" lvl="0" indent="-9525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1" i="0" u="none" strike="noStrike" cap="none">
                          <a:solidFill>
                            <a:schemeClr val="dk1"/>
                          </a:solidFill>
                          <a:latin typeface="Arial"/>
                          <a:cs typeface="Arial"/>
                          <a:sym typeface="Arial"/>
                        </a:rPr>
                        <a:t>Risks Related to Our Structure and Financing/Liquidity Risks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Our holding company structure may increase risks related to our operations.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A small number of stockholders has the ability to control the Company.</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Although we do not expect to rely on the “controlled company” exemption, we may soon become a “controlled company” within the meaning of the Nasdaq listing standards, and we would qualify for exemptions from certain corporate governance requirements.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An increase in interest rates or in our borrowing margin would increase the cost of servicing our debt and could reduce our cash flow and negatively affect the results of our business operations.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Our inability to maintain sufficient liquidity could limit our operational flexibility and also impact our ability to make payments on our obligations as they come due.</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Future cash flows from operations or through financings may not be sufficient to enable the Company to meet its obligations.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A large proportion of our capital is invested in physical assets and securities that can be hard to sell, especially if market conditions are poor.</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To service our debt and meet our other cash needs, we will require a significant amount of cash, which may not be available.</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If our cash flows and capital resources are insufficient to fund our debt service obligations, we may be forced to seek alternatives.</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Despite our substantial indebtedness, we may incur significantly more debt, and cash may not be available to meet our financial obligations when due or enable us to capitalize on investment opportunities when they arise.</a:t>
                      </a:r>
                    </a:p>
                    <a:p>
                      <a:pPr marL="457200" marR="95250" lvl="0" indent="-292100" algn="just" rtl="0">
                        <a:lnSpc>
                          <a:spcPct val="100000"/>
                        </a:lnSpc>
                        <a:spcBef>
                          <a:spcPts val="0"/>
                        </a:spcBef>
                        <a:spcAft>
                          <a:spcPts val="0"/>
                        </a:spcAft>
                        <a:buClr>
                          <a:schemeClr val="dk1"/>
                        </a:buClr>
                        <a:buSzPts val="1000"/>
                        <a:buFont typeface="Arial"/>
                        <a:buChar char="●"/>
                      </a:pPr>
                      <a:r>
                        <a:rPr lang="en-US" sz="1000" b="0" i="0" u="none" strike="noStrike" cap="none">
                          <a:solidFill>
                            <a:schemeClr val="dk1"/>
                          </a:solidFill>
                          <a:latin typeface="Arial"/>
                          <a:ea typeface="Arial"/>
                          <a:cs typeface="Arial"/>
                          <a:sym typeface="Arial"/>
                        </a:rPr>
                        <a:t>Our current financing arrangements require compliance with financial and other covenants and a failure to comply with such covenants could adversely affect our ability to operate.</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88" name="Google Shape;688;p49"/>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9"/>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43</a:t>
            </a:fld>
            <a:endParaRPr b="1">
              <a:solidFill>
                <a:srgbClr val="FFFFFF"/>
              </a:solidFill>
            </a:endParaRPr>
          </a:p>
        </p:txBody>
      </p:sp>
      <p:pic>
        <p:nvPicPr>
          <p:cNvPr id="690" name="Google Shape;690;p49"/>
          <p:cNvPicPr preferRelativeResize="0"/>
          <p:nvPr/>
        </p:nvPicPr>
        <p:blipFill>
          <a:blip r:embed="rId3">
            <a:alphaModFix/>
          </a:blip>
          <a:stretch>
            <a:fillRect/>
          </a:stretch>
        </p:blipFill>
        <p:spPr>
          <a:xfrm>
            <a:off x="212750" y="4804377"/>
            <a:ext cx="566381" cy="200737"/>
          </a:xfrm>
          <a:prstGeom prst="rect">
            <a:avLst/>
          </a:prstGeom>
          <a:noFill/>
          <a:ln>
            <a:noFill/>
          </a:ln>
        </p:spPr>
      </p:pic>
      <p:sp>
        <p:nvSpPr>
          <p:cNvPr id="8" name="Google Shape;681;p48">
            <a:extLst>
              <a:ext uri="{FF2B5EF4-FFF2-40B4-BE49-F238E27FC236}">
                <a16:creationId xmlns:a16="http://schemas.microsoft.com/office/drawing/2014/main" id="{FEF55F4E-795D-2780-5434-304F58F41925}"/>
              </a:ext>
            </a:extLst>
          </p:cNvPr>
          <p:cNvSpPr txBox="1"/>
          <p:nvPr/>
        </p:nvSpPr>
        <p:spPr>
          <a:xfrm>
            <a:off x="-1" y="-1"/>
            <a:ext cx="9144001" cy="32094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222222"/>
                </a:solidFill>
                <a:highlight>
                  <a:srgbClr val="FFFFFF"/>
                </a:highlight>
              </a:rPr>
              <a:t>For more detail and explanation, please see the Company’s</a:t>
            </a:r>
            <a:r>
              <a:rPr lang="en" sz="1000">
                <a:solidFill>
                  <a:srgbClr val="222222"/>
                </a:solidFill>
              </a:rPr>
              <a:t> public filings including its Form S-3 and prospectus supplements </a:t>
            </a:r>
            <a:r>
              <a:rPr lang="en" sz="1000">
                <a:solidFill>
                  <a:srgbClr val="222222"/>
                </a:solidFill>
                <a:highlight>
                  <a:srgbClr val="FFFFFF"/>
                </a:highlight>
              </a:rPr>
              <a:t>filed with the SEC.</a:t>
            </a:r>
            <a:endParaRPr sz="1100"/>
          </a:p>
        </p:txBody>
      </p:sp>
      <p:sp>
        <p:nvSpPr>
          <p:cNvPr id="2" name="Google Shape;687;p49">
            <a:extLst>
              <a:ext uri="{FF2B5EF4-FFF2-40B4-BE49-F238E27FC236}">
                <a16:creationId xmlns:a16="http://schemas.microsoft.com/office/drawing/2014/main" id="{3738BEEC-7D07-030E-3D66-5403D69DA3B7}"/>
              </a:ext>
            </a:extLst>
          </p:cNvPr>
          <p:cNvSpPr txBox="1"/>
          <p:nvPr/>
        </p:nvSpPr>
        <p:spPr>
          <a:xfrm>
            <a:off x="0" y="124139"/>
            <a:ext cx="9144000" cy="59677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rPr>
              <a:t>SUMMARY RISK FACTORS</a:t>
            </a:r>
            <a:endParaRPr sz="2800">
              <a:solidFill>
                <a:srgbClr val="595959"/>
              </a:solidFill>
            </a:endParaRPr>
          </a:p>
        </p:txBody>
      </p:sp>
    </p:spTree>
    <p:extLst>
      <p:ext uri="{BB962C8B-B14F-4D97-AF65-F5344CB8AC3E}">
        <p14:creationId xmlns:p14="http://schemas.microsoft.com/office/powerpoint/2010/main" val="2739320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graphicFrame>
        <p:nvGraphicFramePr>
          <p:cNvPr id="686" name="Google Shape;686;p49"/>
          <p:cNvGraphicFramePr/>
          <p:nvPr>
            <p:extLst>
              <p:ext uri="{D42A27DB-BD31-4B8C-83A1-F6EECF244321}">
                <p14:modId xmlns:p14="http://schemas.microsoft.com/office/powerpoint/2010/main" val="2941021464"/>
              </p:ext>
            </p:extLst>
          </p:nvPr>
        </p:nvGraphicFramePr>
        <p:xfrm>
          <a:off x="212750" y="660360"/>
          <a:ext cx="8733800" cy="4043091"/>
        </p:xfrm>
        <a:graphic>
          <a:graphicData uri="http://schemas.openxmlformats.org/drawingml/2006/table">
            <a:tbl>
              <a:tblPr>
                <a:noFill/>
                <a:tableStyleId>{F5D0310B-A3D5-42B6-8176-09B71E9C7472}</a:tableStyleId>
              </a:tblPr>
              <a:tblGrid>
                <a:gridCol w="8733800">
                  <a:extLst>
                    <a:ext uri="{9D8B030D-6E8A-4147-A177-3AD203B41FA5}">
                      <a16:colId xmlns:a16="http://schemas.microsoft.com/office/drawing/2014/main" val="20000"/>
                    </a:ext>
                  </a:extLst>
                </a:gridCol>
              </a:tblGrid>
              <a:tr h="4043091">
                <a:tc>
                  <a:txBody>
                    <a:bodyPr/>
                    <a:lstStyle/>
                    <a:p>
                      <a:pPr marL="95250" marR="95250" lvl="0" indent="-95250" algn="just" rtl="0">
                        <a:spcBef>
                          <a:spcPts val="0"/>
                        </a:spcBef>
                        <a:spcAft>
                          <a:spcPts val="0"/>
                        </a:spcAft>
                        <a:buClr>
                          <a:schemeClr val="dk1"/>
                        </a:buClr>
                        <a:buSzPts val="1100"/>
                        <a:buFont typeface="Arial"/>
                        <a:buNone/>
                      </a:pPr>
                      <a:r>
                        <a:rPr lang="en-US" sz="1000" b="1">
                          <a:solidFill>
                            <a:schemeClr val="dk1"/>
                          </a:solidFill>
                        </a:rPr>
                        <a:t>Risks Related to Our Structure and Financing/Liquidity Risks (continued)</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Future acquisitions and dispositions of businesses and investments are possible, changing the components of our assets and liabilities, and if unsuccessful or unfavorable, could reduce the value of the Company and its securities.</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We face numerous risks and uncertainties as we expand our business.</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Our business strategy includes acquisitions, and acquisitions entail numerous risks, including the risk of management diversion and increased costs and expenses, all of which could negatively affect the Company’s ability to operate profitably.</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Strategic ventures may increase risks applicable to our operations.</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Rapid business expansions or new business initiatives may increase risk.</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Our policies and procedures may not be effective in ensuring compliance with applicable law.</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Compliance with the regulatory requirements imposed on us as a public company results in significant costs that may have an adverse effect on our results.</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Deficiencies in our public company financial reporting and disclosures could adversely impact our reputation.</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endParaRPr lang="en-US" sz="1000" b="0" i="0" u="none" strike="noStrike" cap="none">
                        <a:solidFill>
                          <a:schemeClr val="dk1"/>
                        </a:solidFill>
                        <a:latin typeface="Arial"/>
                        <a:cs typeface="Arial"/>
                        <a:sym typeface="Arial"/>
                      </a:endParaRPr>
                    </a:p>
                    <a:p>
                      <a:pPr marL="95250" marR="95250" lvl="0" indent="-9525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b="1" i="0" u="none" strike="noStrike" cap="none">
                          <a:solidFill>
                            <a:schemeClr val="dk1"/>
                          </a:solidFill>
                          <a:latin typeface="Arial"/>
                          <a:cs typeface="Arial"/>
                          <a:sym typeface="Arial"/>
                        </a:rPr>
                        <a:t>Risks Related to Air T Funding</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The ranking of the Company’s obligations under the Junior Subordinated Debentures and the Guarantee creates a risk that Air T Funding may not be able to pay amounts due to holders of the Capital Securities.</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The Company has the option to extend the Capital Securities interest payment period.</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Tax event or investment company act redemption of the Capital Securities.</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The Company may cause the Junior Subordinated Debentures to be distributed to the holders of the Capital Securities.</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There are limitations on direct actions against the Company and on rights under the guarantee.</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The covenants in the Indenture are limited.</a:t>
                      </a:r>
                    </a:p>
                    <a:p>
                      <a:pPr marL="457200" marR="95250" lvl="0" indent="-292100" algn="just" defTabSz="914400" rtl="0" eaLnBrk="1" fontAlgn="auto" latinLnBrk="0" hangingPunct="1">
                        <a:lnSpc>
                          <a:spcPct val="100000"/>
                        </a:lnSpc>
                        <a:spcBef>
                          <a:spcPts val="0"/>
                        </a:spcBef>
                        <a:spcAft>
                          <a:spcPts val="0"/>
                        </a:spcAft>
                        <a:buClr>
                          <a:schemeClr val="dk1"/>
                        </a:buClr>
                        <a:buSzPts val="1000"/>
                        <a:buFont typeface="Arial"/>
                        <a:buChar char="●"/>
                        <a:tabLst/>
                        <a:defRPr/>
                      </a:pPr>
                      <a:r>
                        <a:rPr lang="en-US" sz="1000" b="0" i="0" u="none" strike="noStrike" cap="none">
                          <a:solidFill>
                            <a:schemeClr val="dk1"/>
                          </a:solidFill>
                          <a:latin typeface="Arial"/>
                          <a:cs typeface="Arial"/>
                          <a:sym typeface="Arial"/>
                        </a:rPr>
                        <a:t>Holders of the Trust Preferred Securities have limited voting rights.</a:t>
                      </a: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88" name="Google Shape;688;p49"/>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9"/>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44</a:t>
            </a:fld>
            <a:endParaRPr b="1">
              <a:solidFill>
                <a:srgbClr val="FFFFFF"/>
              </a:solidFill>
            </a:endParaRPr>
          </a:p>
        </p:txBody>
      </p:sp>
      <p:pic>
        <p:nvPicPr>
          <p:cNvPr id="690" name="Google Shape;690;p49"/>
          <p:cNvPicPr preferRelativeResize="0"/>
          <p:nvPr/>
        </p:nvPicPr>
        <p:blipFill>
          <a:blip r:embed="rId3">
            <a:alphaModFix/>
          </a:blip>
          <a:stretch>
            <a:fillRect/>
          </a:stretch>
        </p:blipFill>
        <p:spPr>
          <a:xfrm>
            <a:off x="212750" y="4804377"/>
            <a:ext cx="566381" cy="200737"/>
          </a:xfrm>
          <a:prstGeom prst="rect">
            <a:avLst/>
          </a:prstGeom>
          <a:noFill/>
          <a:ln>
            <a:noFill/>
          </a:ln>
        </p:spPr>
      </p:pic>
      <p:sp>
        <p:nvSpPr>
          <p:cNvPr id="8" name="Google Shape;681;p48">
            <a:extLst>
              <a:ext uri="{FF2B5EF4-FFF2-40B4-BE49-F238E27FC236}">
                <a16:creationId xmlns:a16="http://schemas.microsoft.com/office/drawing/2014/main" id="{FEF55F4E-795D-2780-5434-304F58F41925}"/>
              </a:ext>
            </a:extLst>
          </p:cNvPr>
          <p:cNvSpPr txBox="1"/>
          <p:nvPr/>
        </p:nvSpPr>
        <p:spPr>
          <a:xfrm>
            <a:off x="-1" y="-1"/>
            <a:ext cx="9144001" cy="32094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222222"/>
                </a:solidFill>
                <a:highlight>
                  <a:srgbClr val="FFFFFF"/>
                </a:highlight>
              </a:rPr>
              <a:t>For more detail and explanation, please see the Company’s</a:t>
            </a:r>
            <a:r>
              <a:rPr lang="en" sz="1000">
                <a:solidFill>
                  <a:srgbClr val="222222"/>
                </a:solidFill>
              </a:rPr>
              <a:t> public filings including its Form S-3 and prospectus supplements </a:t>
            </a:r>
            <a:r>
              <a:rPr lang="en" sz="1000">
                <a:solidFill>
                  <a:srgbClr val="222222"/>
                </a:solidFill>
                <a:highlight>
                  <a:srgbClr val="FFFFFF"/>
                </a:highlight>
              </a:rPr>
              <a:t>filed with the SEC.</a:t>
            </a:r>
            <a:endParaRPr sz="1100"/>
          </a:p>
        </p:txBody>
      </p:sp>
      <p:sp>
        <p:nvSpPr>
          <p:cNvPr id="2" name="Google Shape;687;p49">
            <a:extLst>
              <a:ext uri="{FF2B5EF4-FFF2-40B4-BE49-F238E27FC236}">
                <a16:creationId xmlns:a16="http://schemas.microsoft.com/office/drawing/2014/main" id="{DB8338A0-7997-18CA-E378-895C2EAC3CAC}"/>
              </a:ext>
            </a:extLst>
          </p:cNvPr>
          <p:cNvSpPr txBox="1"/>
          <p:nvPr/>
        </p:nvSpPr>
        <p:spPr>
          <a:xfrm>
            <a:off x="0" y="124139"/>
            <a:ext cx="9144000" cy="59677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a:solidFill>
                  <a:schemeClr val="dk1"/>
                </a:solidFill>
              </a:rPr>
              <a:t>SUMMARY RISK FACTORS</a:t>
            </a:r>
            <a:endParaRPr sz="2800">
              <a:solidFill>
                <a:srgbClr val="595959"/>
              </a:solidFill>
            </a:endParaRPr>
          </a:p>
        </p:txBody>
      </p:sp>
    </p:spTree>
    <p:extLst>
      <p:ext uri="{BB962C8B-B14F-4D97-AF65-F5344CB8AC3E}">
        <p14:creationId xmlns:p14="http://schemas.microsoft.com/office/powerpoint/2010/main" val="1206494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0"/>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0"/>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5</a:t>
            </a:fld>
            <a:endParaRPr b="1">
              <a:solidFill>
                <a:srgbClr val="FFFFFF"/>
              </a:solidFill>
            </a:endParaRPr>
          </a:p>
        </p:txBody>
      </p:sp>
      <p:sp>
        <p:nvSpPr>
          <p:cNvPr id="142" name="Google Shape;142;p20"/>
          <p:cNvSpPr/>
          <p:nvPr/>
        </p:nvSpPr>
        <p:spPr>
          <a:xfrm>
            <a:off x="0" y="1845700"/>
            <a:ext cx="9153600" cy="28089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0"/>
          <p:cNvSpPr txBox="1"/>
          <p:nvPr/>
        </p:nvSpPr>
        <p:spPr>
          <a:xfrm>
            <a:off x="0" y="2619100"/>
            <a:ext cx="9144000" cy="94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rPr>
              <a:t>ABOUT AIR T, INC.</a:t>
            </a:r>
            <a:endParaRPr sz="4800">
              <a:solidFill>
                <a:srgbClr val="FFFFFF"/>
              </a:solidFill>
            </a:endParaRPr>
          </a:p>
        </p:txBody>
      </p:sp>
      <p:cxnSp>
        <p:nvCxnSpPr>
          <p:cNvPr id="144" name="Google Shape;144;p20"/>
          <p:cNvCxnSpPr/>
          <p:nvPr/>
        </p:nvCxnSpPr>
        <p:spPr>
          <a:xfrm>
            <a:off x="0" y="1839875"/>
            <a:ext cx="9166800" cy="0"/>
          </a:xfrm>
          <a:prstGeom prst="straightConnector1">
            <a:avLst/>
          </a:prstGeom>
          <a:noFill/>
          <a:ln w="114300" cap="flat" cmpd="sng">
            <a:solidFill>
              <a:srgbClr val="FFFFFF"/>
            </a:solidFill>
            <a:prstDash val="solid"/>
            <a:round/>
            <a:headEnd type="none" w="med" len="med"/>
            <a:tailEnd type="none" w="med" len="med"/>
          </a:ln>
        </p:spPr>
      </p:cxnSp>
      <p:pic>
        <p:nvPicPr>
          <p:cNvPr id="145" name="Google Shape;145;p20"/>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146" name="Google Shape;146;p20"/>
          <p:cNvPicPr preferRelativeResize="0"/>
          <p:nvPr/>
        </p:nvPicPr>
        <p:blipFill>
          <a:blip r:embed="rId4">
            <a:alphaModFix/>
          </a:blip>
          <a:stretch>
            <a:fillRect/>
          </a:stretch>
        </p:blipFill>
        <p:spPr>
          <a:xfrm>
            <a:off x="818217" y="4794500"/>
            <a:ext cx="2262669" cy="220500"/>
          </a:xfrm>
          <a:prstGeom prst="rect">
            <a:avLst/>
          </a:prstGeom>
          <a:noFill/>
          <a:ln>
            <a:noFill/>
          </a:ln>
        </p:spPr>
      </p:pic>
      <p:pic>
        <p:nvPicPr>
          <p:cNvPr id="147" name="Google Shape;147;p20"/>
          <p:cNvPicPr preferRelativeResize="0"/>
          <p:nvPr/>
        </p:nvPicPr>
        <p:blipFill rotWithShape="1">
          <a:blip r:embed="rId5">
            <a:alphaModFix/>
          </a:blip>
          <a:srcRect t="24576" b="40577"/>
          <a:stretch/>
        </p:blipFill>
        <p:spPr>
          <a:xfrm>
            <a:off x="-6600" y="0"/>
            <a:ext cx="9166800" cy="17923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1"/>
          <p:cNvSpPr txBox="1"/>
          <p:nvPr/>
        </p:nvSpPr>
        <p:spPr>
          <a:xfrm>
            <a:off x="196150" y="278975"/>
            <a:ext cx="8750400" cy="10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highlight>
                  <a:srgbClr val="FFFFFF"/>
                </a:highlight>
              </a:rPr>
              <a:t>We are an industrious American company </a:t>
            </a:r>
            <a:br>
              <a:rPr lang="en" sz="2400" b="1">
                <a:solidFill>
                  <a:schemeClr val="dk1"/>
                </a:solidFill>
                <a:highlight>
                  <a:srgbClr val="FFFFFF"/>
                </a:highlight>
              </a:rPr>
            </a:br>
            <a:r>
              <a:rPr lang="en" sz="2400" b="1">
                <a:solidFill>
                  <a:schemeClr val="dk1"/>
                </a:solidFill>
                <a:highlight>
                  <a:srgbClr val="FFFFFF"/>
                </a:highlight>
              </a:rPr>
              <a:t>established 40+ years and growing.</a:t>
            </a:r>
            <a:endParaRPr sz="2400">
              <a:solidFill>
                <a:srgbClr val="595959"/>
              </a:solidFill>
            </a:endParaRPr>
          </a:p>
        </p:txBody>
      </p:sp>
      <p:sp>
        <p:nvSpPr>
          <p:cNvPr id="154" name="Google Shape;154;p21"/>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6</a:t>
            </a:fld>
            <a:endParaRPr b="1">
              <a:solidFill>
                <a:srgbClr val="FFFFFF"/>
              </a:solidFill>
            </a:endParaRPr>
          </a:p>
        </p:txBody>
      </p:sp>
      <p:sp>
        <p:nvSpPr>
          <p:cNvPr id="155" name="Google Shape;155;p21"/>
          <p:cNvSpPr txBox="1"/>
          <p:nvPr/>
        </p:nvSpPr>
        <p:spPr>
          <a:xfrm>
            <a:off x="387900" y="1289407"/>
            <a:ext cx="4254300" cy="3364786"/>
          </a:xfrm>
          <a:prstGeom prst="rect">
            <a:avLst/>
          </a:prstGeom>
          <a:noFill/>
          <a:ln>
            <a:noFill/>
          </a:ln>
        </p:spPr>
        <p:txBody>
          <a:bodyPr spcFirstLastPara="1" wrap="square" lIns="91425" tIns="91425" rIns="91425" bIns="91425" anchor="ctr" anchorCtr="0">
            <a:noAutofit/>
          </a:bodyPr>
          <a:lstStyle/>
          <a:p>
            <a:pPr marL="457200" lvl="0" indent="-317500" algn="l" rtl="0">
              <a:lnSpc>
                <a:spcPct val="100000"/>
              </a:lnSpc>
              <a:spcBef>
                <a:spcPts val="0"/>
              </a:spcBef>
              <a:spcAft>
                <a:spcPts val="0"/>
              </a:spcAft>
              <a:buClr>
                <a:schemeClr val="dk1"/>
              </a:buClr>
              <a:buSzPts val="1400"/>
              <a:buChar char="■"/>
            </a:pPr>
            <a:r>
              <a:rPr lang="en">
                <a:solidFill>
                  <a:schemeClr val="dk1"/>
                </a:solidFill>
              </a:rPr>
              <a:t>Our businesses have a history of growth and cash flow generation.</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en-US" b="0" i="0">
                <a:solidFill>
                  <a:srgbClr val="000000"/>
                </a:solidFill>
                <a:effectLst/>
                <a:latin typeface="Arial" panose="020B0604020202020204" pitchFamily="34" charset="0"/>
                <a:cs typeface="Arial" panose="020B0604020202020204" pitchFamily="34" charset="0"/>
              </a:rPr>
              <a:t>We seek to identify and empower individuals and teams who will operate businesses well, increasing value over time.</a:t>
            </a:r>
          </a:p>
          <a:p>
            <a:pPr marL="457200" lvl="0" indent="-317500" algn="l" rtl="0">
              <a:lnSpc>
                <a:spcPct val="100000"/>
              </a:lnSpc>
              <a:spcBef>
                <a:spcPts val="0"/>
              </a:spcBef>
              <a:spcAft>
                <a:spcPts val="0"/>
              </a:spcAft>
              <a:buClr>
                <a:schemeClr val="dk1"/>
              </a:buClr>
              <a:buSzPts val="1400"/>
              <a:buChar char="■"/>
            </a:pPr>
            <a:r>
              <a:rPr lang="en">
                <a:solidFill>
                  <a:schemeClr val="dk1"/>
                </a:solidFill>
              </a:rPr>
              <a:t>We work to activate growth and overcome challenges, ultimately building businesses that flourish over the long term.</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highlight>
                  <a:srgbClr val="FFFFFF"/>
                </a:highlight>
              </a:rPr>
              <a:t>Management has repurchased AIRT common stock in the open market, demonstrating real alignment with all common shareholders. As of 03/31/25, our treasury stock was $6.4M.</a:t>
            </a:r>
            <a:endParaRPr>
              <a:solidFill>
                <a:schemeClr val="dk1"/>
              </a:solidFill>
              <a:highlight>
                <a:srgbClr val="FFFFFF"/>
              </a:highlight>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AIRT’s manag</a:t>
            </a:r>
            <a:r>
              <a:rPr lang="en-US">
                <a:solidFill>
                  <a:schemeClr val="dk1"/>
                </a:solidFill>
              </a:rPr>
              <a:t>e</a:t>
            </a:r>
            <a:r>
              <a:rPr lang="en">
                <a:solidFill>
                  <a:schemeClr val="dk1"/>
                </a:solidFill>
              </a:rPr>
              <a:t>me</a:t>
            </a:r>
            <a:r>
              <a:rPr lang="en-US" err="1">
                <a:solidFill>
                  <a:schemeClr val="dk1"/>
                </a:solidFill>
              </a:rPr>
              <a:t>nt</a:t>
            </a:r>
            <a:r>
              <a:rPr lang="en-US">
                <a:solidFill>
                  <a:schemeClr val="dk1"/>
                </a:solidFill>
              </a:rPr>
              <a:t> team has a </a:t>
            </a:r>
            <a:r>
              <a:rPr lang="en">
                <a:solidFill>
                  <a:schemeClr val="dk1"/>
                </a:solidFill>
              </a:rPr>
              <a:t>track record of success</a:t>
            </a:r>
            <a:r>
              <a:rPr lang="en-US">
                <a:solidFill>
                  <a:schemeClr val="dk1"/>
                </a:solidFill>
              </a:rPr>
              <a:t>fully</a:t>
            </a:r>
            <a:r>
              <a:rPr lang="en">
                <a:solidFill>
                  <a:schemeClr val="dk1"/>
                </a:solidFill>
              </a:rPr>
              <a:t> allocating capital.</a:t>
            </a:r>
            <a:endParaRPr>
              <a:solidFill>
                <a:schemeClr val="dk1"/>
              </a:solidFill>
            </a:endParaRPr>
          </a:p>
        </p:txBody>
      </p:sp>
      <p:cxnSp>
        <p:nvCxnSpPr>
          <p:cNvPr id="156" name="Google Shape;156;p21"/>
          <p:cNvCxnSpPr/>
          <p:nvPr/>
        </p:nvCxnSpPr>
        <p:spPr>
          <a:xfrm flipH="1">
            <a:off x="305198" y="1612225"/>
            <a:ext cx="9900" cy="2827200"/>
          </a:xfrm>
          <a:prstGeom prst="straightConnector1">
            <a:avLst/>
          </a:prstGeom>
          <a:noFill/>
          <a:ln w="9525" cap="flat" cmpd="sng">
            <a:solidFill>
              <a:schemeClr val="dk2"/>
            </a:solidFill>
            <a:prstDash val="solid"/>
            <a:round/>
            <a:headEnd type="none" w="med" len="med"/>
            <a:tailEnd type="none" w="med" len="med"/>
          </a:ln>
        </p:spPr>
      </p:cxnSp>
      <p:pic>
        <p:nvPicPr>
          <p:cNvPr id="157" name="Google Shape;157;p21"/>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158" name="Google Shape;158;p21"/>
          <p:cNvPicPr preferRelativeResize="0"/>
          <p:nvPr/>
        </p:nvPicPr>
        <p:blipFill>
          <a:blip r:embed="rId4">
            <a:alphaModFix/>
          </a:blip>
          <a:stretch>
            <a:fillRect/>
          </a:stretch>
        </p:blipFill>
        <p:spPr>
          <a:xfrm>
            <a:off x="818217" y="4794500"/>
            <a:ext cx="2262669" cy="220500"/>
          </a:xfrm>
          <a:prstGeom prst="rect">
            <a:avLst/>
          </a:prstGeom>
          <a:noFill/>
          <a:ln>
            <a:noFill/>
          </a:ln>
        </p:spPr>
      </p:pic>
      <p:pic>
        <p:nvPicPr>
          <p:cNvPr id="159" name="Google Shape;159;p21"/>
          <p:cNvPicPr preferRelativeResize="0"/>
          <p:nvPr/>
        </p:nvPicPr>
        <p:blipFill>
          <a:blip r:embed="rId5">
            <a:alphaModFix/>
          </a:blip>
          <a:stretch>
            <a:fillRect/>
          </a:stretch>
        </p:blipFill>
        <p:spPr>
          <a:xfrm>
            <a:off x="4895096" y="1643258"/>
            <a:ext cx="4254300" cy="28640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3"/>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txBox="1"/>
          <p:nvPr/>
        </p:nvSpPr>
        <p:spPr>
          <a:xfrm>
            <a:off x="196800" y="241950"/>
            <a:ext cx="8750400" cy="97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highlight>
                  <a:srgbClr val="FFFFFF"/>
                </a:highlight>
              </a:rPr>
              <a:t>“Investor-Operator Partnership” is designed</a:t>
            </a:r>
            <a:br>
              <a:rPr lang="en" sz="2400" b="1">
                <a:solidFill>
                  <a:schemeClr val="dk1"/>
                </a:solidFill>
                <a:highlight>
                  <a:srgbClr val="FFFFFF"/>
                </a:highlight>
              </a:rPr>
            </a:br>
            <a:r>
              <a:rPr lang="en" sz="2400" b="1">
                <a:solidFill>
                  <a:schemeClr val="dk1"/>
                </a:solidFill>
                <a:highlight>
                  <a:srgbClr val="FFFFFF"/>
                </a:highlight>
              </a:rPr>
              <a:t>to drive </a:t>
            </a:r>
            <a:r>
              <a:rPr lang="en-US" sz="2400" b="1">
                <a:solidFill>
                  <a:schemeClr val="dk1"/>
                </a:solidFill>
                <a:highlight>
                  <a:srgbClr val="FFFFFF"/>
                </a:highlight>
              </a:rPr>
              <a:t>short and</a:t>
            </a:r>
            <a:r>
              <a:rPr lang="en" sz="2400" b="1">
                <a:solidFill>
                  <a:schemeClr val="dk1"/>
                </a:solidFill>
                <a:highlight>
                  <a:srgbClr val="FFFFFF"/>
                </a:highlight>
              </a:rPr>
              <a:t> long-term value creation.</a:t>
            </a:r>
            <a:endParaRPr sz="2400">
              <a:solidFill>
                <a:srgbClr val="595959"/>
              </a:solidFill>
            </a:endParaRPr>
          </a:p>
        </p:txBody>
      </p:sp>
      <p:sp>
        <p:nvSpPr>
          <p:cNvPr id="205" name="Google Shape;205;p23"/>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7</a:t>
            </a:fld>
            <a:endParaRPr b="1">
              <a:solidFill>
                <a:srgbClr val="FFFFFF"/>
              </a:solidFill>
            </a:endParaRPr>
          </a:p>
        </p:txBody>
      </p:sp>
      <p:sp>
        <p:nvSpPr>
          <p:cNvPr id="206" name="Google Shape;206;p23"/>
          <p:cNvSpPr txBox="1"/>
          <p:nvPr/>
        </p:nvSpPr>
        <p:spPr>
          <a:xfrm>
            <a:off x="2236193" y="1408825"/>
            <a:ext cx="4977900" cy="3196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600" i="1">
                <a:solidFill>
                  <a:schemeClr val="dk1"/>
                </a:solidFill>
              </a:rPr>
              <a:t>“</a:t>
            </a:r>
            <a:r>
              <a:rPr lang="en-US" sz="1600" i="1">
                <a:solidFill>
                  <a:schemeClr val="dk1"/>
                </a:solidFill>
              </a:rPr>
              <a:t>We want our businesses to be </a:t>
            </a:r>
            <a:r>
              <a:rPr lang="en" sz="1600" i="1">
                <a:solidFill>
                  <a:schemeClr val="dk1"/>
                </a:solidFill>
              </a:rPr>
              <a:t>managed by dynamic individuals within high-performance teams. </a:t>
            </a:r>
            <a:br>
              <a:rPr lang="en" sz="1600" i="1">
                <a:solidFill>
                  <a:schemeClr val="dk1"/>
                </a:solidFill>
              </a:rPr>
            </a:br>
            <a:br>
              <a:rPr lang="en" sz="1600" i="1">
                <a:solidFill>
                  <a:schemeClr val="dk1"/>
                </a:solidFill>
              </a:rPr>
            </a:br>
            <a:r>
              <a:rPr lang="en" sz="1600" i="1">
                <a:solidFill>
                  <a:schemeClr val="dk1"/>
                </a:solidFill>
              </a:rPr>
              <a:t>We are set up to make space for dynamos and support their enterprises. </a:t>
            </a:r>
            <a:br>
              <a:rPr lang="en" sz="1600" i="1">
                <a:solidFill>
                  <a:schemeClr val="dk1"/>
                </a:solidFill>
              </a:rPr>
            </a:br>
            <a:br>
              <a:rPr lang="en" sz="1600" i="1">
                <a:solidFill>
                  <a:schemeClr val="dk1"/>
                </a:solidFill>
              </a:rPr>
            </a:br>
            <a:r>
              <a:rPr lang="en-US" sz="1600" i="1">
                <a:solidFill>
                  <a:schemeClr val="dk1"/>
                </a:solidFill>
              </a:rPr>
              <a:t>The holding company team </a:t>
            </a:r>
            <a:r>
              <a:rPr lang="en" sz="1600" i="1">
                <a:solidFill>
                  <a:schemeClr val="dk1"/>
                </a:solidFill>
              </a:rPr>
              <a:t>seeks to focus resources, activate growth and deliver long-term value for everyone associated with AIR T, INC.”</a:t>
            </a:r>
            <a:r>
              <a:rPr lang="en" sz="1600">
                <a:solidFill>
                  <a:schemeClr val="dk1"/>
                </a:solidFill>
              </a:rPr>
              <a:t> </a:t>
            </a:r>
            <a:br>
              <a:rPr lang="en" sz="1600">
                <a:solidFill>
                  <a:schemeClr val="dk1"/>
                </a:solidFill>
              </a:rPr>
            </a:br>
            <a:endParaRPr sz="1600">
              <a:solidFill>
                <a:schemeClr val="dk1"/>
              </a:solidFill>
            </a:endParaRPr>
          </a:p>
          <a:p>
            <a:pPr marL="0" lvl="0" indent="0" algn="ctr" rtl="0">
              <a:lnSpc>
                <a:spcPct val="115000"/>
              </a:lnSpc>
              <a:spcBef>
                <a:spcPts val="0"/>
              </a:spcBef>
              <a:spcAft>
                <a:spcPts val="0"/>
              </a:spcAft>
              <a:buNone/>
            </a:pPr>
            <a:r>
              <a:rPr lang="en" sz="1600">
                <a:solidFill>
                  <a:schemeClr val="dk1"/>
                </a:solidFill>
              </a:rPr>
              <a:t>               	- Nick Swenson</a:t>
            </a:r>
            <a:endParaRPr sz="1600">
              <a:solidFill>
                <a:schemeClr val="dk1"/>
              </a:solidFill>
            </a:endParaRPr>
          </a:p>
        </p:txBody>
      </p:sp>
      <p:cxnSp>
        <p:nvCxnSpPr>
          <p:cNvPr id="207" name="Google Shape;207;p23"/>
          <p:cNvCxnSpPr>
            <a:cxnSpLocks/>
          </p:cNvCxnSpPr>
          <p:nvPr/>
        </p:nvCxnSpPr>
        <p:spPr>
          <a:xfrm flipH="1">
            <a:off x="2233305" y="1461000"/>
            <a:ext cx="16200" cy="2851200"/>
          </a:xfrm>
          <a:prstGeom prst="straightConnector1">
            <a:avLst/>
          </a:prstGeom>
          <a:noFill/>
          <a:ln w="9525" cap="flat" cmpd="sng">
            <a:solidFill>
              <a:schemeClr val="dk2"/>
            </a:solidFill>
            <a:prstDash val="solid"/>
            <a:round/>
            <a:headEnd type="none" w="med" len="med"/>
            <a:tailEnd type="none" w="med" len="med"/>
          </a:ln>
        </p:spPr>
      </p:cxnSp>
      <p:pic>
        <p:nvPicPr>
          <p:cNvPr id="209" name="Google Shape;209;p23"/>
          <p:cNvPicPr preferRelativeResize="0"/>
          <p:nvPr/>
        </p:nvPicPr>
        <p:blipFill>
          <a:blip r:embed="rId3">
            <a:alphaModFix/>
          </a:blip>
          <a:stretch>
            <a:fillRect/>
          </a:stretch>
        </p:blipFill>
        <p:spPr>
          <a:xfrm>
            <a:off x="212750" y="4804377"/>
            <a:ext cx="566381" cy="200737"/>
          </a:xfrm>
          <a:prstGeom prst="rect">
            <a:avLst/>
          </a:prstGeom>
          <a:noFill/>
          <a:ln>
            <a:noFill/>
          </a:ln>
        </p:spPr>
      </p:pic>
      <p:pic>
        <p:nvPicPr>
          <p:cNvPr id="210" name="Google Shape;210;p23"/>
          <p:cNvPicPr preferRelativeResize="0"/>
          <p:nvPr/>
        </p:nvPicPr>
        <p:blipFill>
          <a:blip r:embed="rId4">
            <a:alphaModFix/>
          </a:blip>
          <a:stretch>
            <a:fillRect/>
          </a:stretch>
        </p:blipFill>
        <p:spPr>
          <a:xfrm>
            <a:off x="818217" y="4794500"/>
            <a:ext cx="2262669" cy="220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p19"/>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a:lstStyle>
          <a:p>
            <a:fld id="{00000000-1234-1234-1234-123412341234}" type="slidenum">
              <a:rPr lang="en" b="1">
                <a:solidFill>
                  <a:srgbClr val="FFFFFF"/>
                </a:solidFill>
              </a:rPr>
              <a:pPr/>
              <a:t>8</a:t>
            </a:fld>
            <a:endParaRPr b="1">
              <a:solidFill>
                <a:srgbClr val="FFFFFF"/>
              </a:solidFill>
            </a:endParaRPr>
          </a:p>
        </p:txBody>
      </p:sp>
      <p:sp>
        <p:nvSpPr>
          <p:cNvPr id="10" name="Rectangle: Rounded Corners 9">
            <a:extLst>
              <a:ext uri="{FF2B5EF4-FFF2-40B4-BE49-F238E27FC236}">
                <a16:creationId xmlns:a16="http://schemas.microsoft.com/office/drawing/2014/main" id="{D1C5D5F7-D993-5C64-0594-4EDF9A7C11DC}"/>
              </a:ext>
            </a:extLst>
          </p:cNvPr>
          <p:cNvSpPr/>
          <p:nvPr/>
        </p:nvSpPr>
        <p:spPr>
          <a:xfrm>
            <a:off x="1902147" y="1579121"/>
            <a:ext cx="1445165" cy="1055848"/>
          </a:xfrm>
          <a:prstGeom prst="roundRect">
            <a:avLst/>
          </a:prstGeom>
          <a:solidFill>
            <a:srgbClr val="132E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solidFill>
                  <a:schemeClr val="bg1"/>
                </a:solidFill>
              </a:rPr>
              <a:t>Build a brand and industrious network</a:t>
            </a:r>
          </a:p>
        </p:txBody>
      </p:sp>
      <p:sp>
        <p:nvSpPr>
          <p:cNvPr id="12" name="Rectangle 11">
            <a:extLst>
              <a:ext uri="{FF2B5EF4-FFF2-40B4-BE49-F238E27FC236}">
                <a16:creationId xmlns:a16="http://schemas.microsoft.com/office/drawing/2014/main" id="{DB585E57-C5E3-6FAD-5DA4-A0089ABBF115}"/>
              </a:ext>
            </a:extLst>
          </p:cNvPr>
          <p:cNvSpPr/>
          <p:nvPr/>
        </p:nvSpPr>
        <p:spPr>
          <a:xfrm>
            <a:off x="3695793" y="2107045"/>
            <a:ext cx="1668581" cy="1055848"/>
          </a:xfrm>
          <a:prstGeom prst="rect">
            <a:avLst/>
          </a:prstGeom>
          <a:solidFill>
            <a:srgbClr val="132E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a:solidFill>
                  <a:schemeClr val="bg1"/>
                </a:solidFill>
              </a:rPr>
              <a:t>FLYWHEEL</a:t>
            </a:r>
            <a:endParaRPr lang="en-US" sz="1500">
              <a:solidFill>
                <a:schemeClr val="bg1"/>
              </a:solidFill>
              <a:cs typeface="Arial"/>
            </a:endParaRPr>
          </a:p>
        </p:txBody>
      </p:sp>
      <p:pic>
        <p:nvPicPr>
          <p:cNvPr id="3" name="Google Shape;85;p15">
            <a:extLst>
              <a:ext uri="{FF2B5EF4-FFF2-40B4-BE49-F238E27FC236}">
                <a16:creationId xmlns:a16="http://schemas.microsoft.com/office/drawing/2014/main" id="{8FA256F0-F0AD-0049-27E0-910FA63556A5}"/>
              </a:ext>
            </a:extLst>
          </p:cNvPr>
          <p:cNvPicPr preferRelativeResize="0"/>
          <p:nvPr/>
        </p:nvPicPr>
        <p:blipFill>
          <a:blip r:embed="rId3">
            <a:alphaModFix/>
          </a:blip>
          <a:stretch>
            <a:fillRect/>
          </a:stretch>
        </p:blipFill>
        <p:spPr>
          <a:xfrm>
            <a:off x="3833118" y="2223070"/>
            <a:ext cx="1393931" cy="495830"/>
          </a:xfrm>
          <a:prstGeom prst="rect">
            <a:avLst/>
          </a:prstGeom>
          <a:solidFill>
            <a:srgbClr val="001C76"/>
          </a:solidFill>
          <a:ln>
            <a:noFill/>
          </a:ln>
        </p:spPr>
      </p:pic>
      <p:sp>
        <p:nvSpPr>
          <p:cNvPr id="13" name="Rectangle: Rounded Corners 12">
            <a:extLst>
              <a:ext uri="{FF2B5EF4-FFF2-40B4-BE49-F238E27FC236}">
                <a16:creationId xmlns:a16="http://schemas.microsoft.com/office/drawing/2014/main" id="{D7DA7F57-646B-1B46-130F-2C9420A7EAFE}"/>
              </a:ext>
            </a:extLst>
          </p:cNvPr>
          <p:cNvSpPr/>
          <p:nvPr/>
        </p:nvSpPr>
        <p:spPr>
          <a:xfrm>
            <a:off x="2614113" y="3590713"/>
            <a:ext cx="1445165" cy="1055848"/>
          </a:xfrm>
          <a:prstGeom prst="roundRect">
            <a:avLst/>
          </a:prstGeom>
          <a:solidFill>
            <a:srgbClr val="132E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solidFill>
                  <a:schemeClr val="bg1"/>
                </a:solidFill>
              </a:rPr>
              <a:t>Generate extremely attractive returns on capital</a:t>
            </a:r>
            <a:endParaRPr lang="en-US" sz="1200">
              <a:solidFill>
                <a:schemeClr val="bg1"/>
              </a:solidFill>
              <a:cs typeface="Arial"/>
            </a:endParaRPr>
          </a:p>
        </p:txBody>
      </p:sp>
      <p:sp>
        <p:nvSpPr>
          <p:cNvPr id="14" name="Rectangle: Rounded Corners 13">
            <a:extLst>
              <a:ext uri="{FF2B5EF4-FFF2-40B4-BE49-F238E27FC236}">
                <a16:creationId xmlns:a16="http://schemas.microsoft.com/office/drawing/2014/main" id="{25FA5586-22E6-38B4-3350-EDA3F85A3C4D}"/>
              </a:ext>
            </a:extLst>
          </p:cNvPr>
          <p:cNvSpPr/>
          <p:nvPr/>
        </p:nvSpPr>
        <p:spPr>
          <a:xfrm>
            <a:off x="5043946" y="3588753"/>
            <a:ext cx="1445165" cy="1055848"/>
          </a:xfrm>
          <a:prstGeom prst="roundRect">
            <a:avLst/>
          </a:prstGeom>
          <a:solidFill>
            <a:srgbClr val="132E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solidFill>
                  <a:schemeClr val="bg1"/>
                </a:solidFill>
              </a:rPr>
              <a:t>Secure and empower dynamic management</a:t>
            </a:r>
            <a:endParaRPr lang="en-US" sz="1200">
              <a:solidFill>
                <a:schemeClr val="bg1"/>
              </a:solidFill>
              <a:cs typeface="Arial"/>
            </a:endParaRPr>
          </a:p>
        </p:txBody>
      </p:sp>
      <p:sp>
        <p:nvSpPr>
          <p:cNvPr id="15" name="Rectangle: Rounded Corners 14">
            <a:extLst>
              <a:ext uri="{FF2B5EF4-FFF2-40B4-BE49-F238E27FC236}">
                <a16:creationId xmlns:a16="http://schemas.microsoft.com/office/drawing/2014/main" id="{55614E39-5B60-44CA-7E9B-48F7C2F00A9C}"/>
              </a:ext>
            </a:extLst>
          </p:cNvPr>
          <p:cNvSpPr/>
          <p:nvPr/>
        </p:nvSpPr>
        <p:spPr>
          <a:xfrm>
            <a:off x="5674568" y="1613563"/>
            <a:ext cx="1445165" cy="1055848"/>
          </a:xfrm>
          <a:prstGeom prst="roundRect">
            <a:avLst/>
          </a:prstGeom>
          <a:solidFill>
            <a:srgbClr val="132E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solidFill>
                  <a:schemeClr val="bg1"/>
                </a:solidFill>
              </a:rPr>
              <a:t>Match with capital partners</a:t>
            </a:r>
            <a:endParaRPr lang="en-US" sz="1200">
              <a:solidFill>
                <a:schemeClr val="bg1"/>
              </a:solidFill>
              <a:cs typeface="Arial"/>
            </a:endParaRPr>
          </a:p>
        </p:txBody>
      </p:sp>
      <p:sp>
        <p:nvSpPr>
          <p:cNvPr id="17" name="Rectangle: Rounded Corners 16">
            <a:extLst>
              <a:ext uri="{FF2B5EF4-FFF2-40B4-BE49-F238E27FC236}">
                <a16:creationId xmlns:a16="http://schemas.microsoft.com/office/drawing/2014/main" id="{81365C7B-3EBC-55C8-56BE-E62A104B1A4F}"/>
              </a:ext>
            </a:extLst>
          </p:cNvPr>
          <p:cNvSpPr/>
          <p:nvPr/>
        </p:nvSpPr>
        <p:spPr>
          <a:xfrm>
            <a:off x="3833118" y="283393"/>
            <a:ext cx="1445165" cy="1055848"/>
          </a:xfrm>
          <a:prstGeom prst="roundRect">
            <a:avLst/>
          </a:prstGeom>
          <a:solidFill>
            <a:srgbClr val="132E5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solidFill>
                  <a:schemeClr val="bg1"/>
                </a:solidFill>
              </a:rPr>
              <a:t>Identify good ideas</a:t>
            </a:r>
          </a:p>
        </p:txBody>
      </p:sp>
      <p:sp>
        <p:nvSpPr>
          <p:cNvPr id="30" name="Arc 29">
            <a:extLst>
              <a:ext uri="{FF2B5EF4-FFF2-40B4-BE49-F238E27FC236}">
                <a16:creationId xmlns:a16="http://schemas.microsoft.com/office/drawing/2014/main" id="{0100A81E-9304-B553-BBF2-E4D601387193}"/>
              </a:ext>
            </a:extLst>
          </p:cNvPr>
          <p:cNvSpPr/>
          <p:nvPr/>
        </p:nvSpPr>
        <p:spPr>
          <a:xfrm rot="2073368">
            <a:off x="5683039" y="2541927"/>
            <a:ext cx="627443" cy="1122610"/>
          </a:xfrm>
          <a:prstGeom prst="arc">
            <a:avLst>
              <a:gd name="adj1" fmla="val 17211712"/>
              <a:gd name="adj2" fmla="val 3158496"/>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1" name="Arc 30">
            <a:extLst>
              <a:ext uri="{FF2B5EF4-FFF2-40B4-BE49-F238E27FC236}">
                <a16:creationId xmlns:a16="http://schemas.microsoft.com/office/drawing/2014/main" id="{10936C25-6073-24FF-43A1-810F0836773D}"/>
              </a:ext>
            </a:extLst>
          </p:cNvPr>
          <p:cNvSpPr/>
          <p:nvPr/>
        </p:nvSpPr>
        <p:spPr>
          <a:xfrm rot="5748474">
            <a:off x="4071026" y="3353046"/>
            <a:ext cx="498532" cy="1401914"/>
          </a:xfrm>
          <a:prstGeom prst="arc">
            <a:avLst>
              <a:gd name="adj1" fmla="val 17211712"/>
              <a:gd name="adj2" fmla="val 1354484"/>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3" name="Arc 32">
            <a:extLst>
              <a:ext uri="{FF2B5EF4-FFF2-40B4-BE49-F238E27FC236}">
                <a16:creationId xmlns:a16="http://schemas.microsoft.com/office/drawing/2014/main" id="{E000E6C2-7DD9-E75C-DDC7-1EA2EED2DE45}"/>
              </a:ext>
            </a:extLst>
          </p:cNvPr>
          <p:cNvSpPr/>
          <p:nvPr/>
        </p:nvSpPr>
        <p:spPr>
          <a:xfrm rot="14730177">
            <a:off x="3040680" y="668394"/>
            <a:ext cx="627443" cy="1323242"/>
          </a:xfrm>
          <a:prstGeom prst="arc">
            <a:avLst>
              <a:gd name="adj1" fmla="val 16973336"/>
              <a:gd name="adj2" fmla="val 3372519"/>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4" name="Arc 33">
            <a:extLst>
              <a:ext uri="{FF2B5EF4-FFF2-40B4-BE49-F238E27FC236}">
                <a16:creationId xmlns:a16="http://schemas.microsoft.com/office/drawing/2014/main" id="{8F1723D0-3C9D-F433-9C06-664BE7AB0E8D}"/>
              </a:ext>
            </a:extLst>
          </p:cNvPr>
          <p:cNvSpPr/>
          <p:nvPr/>
        </p:nvSpPr>
        <p:spPr>
          <a:xfrm rot="18832760">
            <a:off x="5487118" y="768569"/>
            <a:ext cx="627443" cy="1323242"/>
          </a:xfrm>
          <a:prstGeom prst="arc">
            <a:avLst>
              <a:gd name="adj1" fmla="val 17179845"/>
              <a:gd name="adj2" fmla="val 3431285"/>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5" name="Arc 34">
            <a:extLst>
              <a:ext uri="{FF2B5EF4-FFF2-40B4-BE49-F238E27FC236}">
                <a16:creationId xmlns:a16="http://schemas.microsoft.com/office/drawing/2014/main" id="{6831C60E-5030-9B6D-777F-438E1D6D4AC5}"/>
              </a:ext>
            </a:extLst>
          </p:cNvPr>
          <p:cNvSpPr/>
          <p:nvPr/>
        </p:nvSpPr>
        <p:spPr>
          <a:xfrm rot="9611090">
            <a:off x="2651219" y="2427053"/>
            <a:ext cx="627443" cy="1136720"/>
          </a:xfrm>
          <a:prstGeom prst="arc">
            <a:avLst>
              <a:gd name="adj1" fmla="val 17211712"/>
              <a:gd name="adj2" fmla="val 3158496"/>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cxnSp>
        <p:nvCxnSpPr>
          <p:cNvPr id="8" name="Google Shape;132;p19">
            <a:extLst>
              <a:ext uri="{FF2B5EF4-FFF2-40B4-BE49-F238E27FC236}">
                <a16:creationId xmlns:a16="http://schemas.microsoft.com/office/drawing/2014/main" id="{9D00B39B-F3A3-E5FD-521D-44ADE32B1145}"/>
              </a:ext>
            </a:extLst>
          </p:cNvPr>
          <p:cNvCxnSpPr>
            <a:cxnSpLocks/>
          </p:cNvCxnSpPr>
          <p:nvPr/>
        </p:nvCxnSpPr>
        <p:spPr>
          <a:xfrm>
            <a:off x="632165" y="550418"/>
            <a:ext cx="0" cy="3743408"/>
          </a:xfrm>
          <a:prstGeom prst="straightConnector1">
            <a:avLst/>
          </a:prstGeom>
          <a:noFill/>
          <a:ln w="9525" cap="flat" cmpd="sng">
            <a:solidFill>
              <a:schemeClr val="dk2"/>
            </a:solidFill>
            <a:prstDash val="solid"/>
            <a:round/>
            <a:headEnd type="none" w="med" len="med"/>
            <a:tailEnd type="none" w="med" len="med"/>
          </a:ln>
        </p:spPr>
      </p:cxnSp>
      <p:pic>
        <p:nvPicPr>
          <p:cNvPr id="11" name="Google Shape;133;p19">
            <a:extLst>
              <a:ext uri="{FF2B5EF4-FFF2-40B4-BE49-F238E27FC236}">
                <a16:creationId xmlns:a16="http://schemas.microsoft.com/office/drawing/2014/main" id="{557FE7FA-E043-4CA4-FC5E-4E64308D7396}"/>
              </a:ext>
            </a:extLst>
          </p:cNvPr>
          <p:cNvPicPr preferRelativeResize="0"/>
          <p:nvPr/>
        </p:nvPicPr>
        <p:blipFill>
          <a:blip r:embed="rId3">
            <a:alphaModFix/>
          </a:blip>
          <a:stretch>
            <a:fillRect/>
          </a:stretch>
        </p:blipFill>
        <p:spPr>
          <a:xfrm>
            <a:off x="212751" y="4804378"/>
            <a:ext cx="566381" cy="200737"/>
          </a:xfrm>
          <a:prstGeom prst="rect">
            <a:avLst/>
          </a:prstGeom>
          <a:noFill/>
          <a:ln>
            <a:noFill/>
          </a:ln>
        </p:spPr>
      </p:pic>
      <p:pic>
        <p:nvPicPr>
          <p:cNvPr id="18" name="Google Shape;134;p19">
            <a:extLst>
              <a:ext uri="{FF2B5EF4-FFF2-40B4-BE49-F238E27FC236}">
                <a16:creationId xmlns:a16="http://schemas.microsoft.com/office/drawing/2014/main" id="{19E8F567-88AA-C2F8-EE9D-EFF0CFF07B1D}"/>
              </a:ext>
            </a:extLst>
          </p:cNvPr>
          <p:cNvPicPr preferRelativeResize="0"/>
          <p:nvPr/>
        </p:nvPicPr>
        <p:blipFill>
          <a:blip r:embed="rId4">
            <a:alphaModFix/>
          </a:blip>
          <a:stretch>
            <a:fillRect/>
          </a:stretch>
        </p:blipFill>
        <p:spPr>
          <a:xfrm>
            <a:off x="818218" y="4794500"/>
            <a:ext cx="2262669" cy="220500"/>
          </a:xfrm>
          <a:prstGeom prst="rect">
            <a:avLst/>
          </a:prstGeom>
          <a:noFill/>
          <a:ln>
            <a:noFill/>
          </a:ln>
        </p:spPr>
      </p:pic>
      <p:cxnSp>
        <p:nvCxnSpPr>
          <p:cNvPr id="20" name="Google Shape;132;p19">
            <a:extLst>
              <a:ext uri="{FF2B5EF4-FFF2-40B4-BE49-F238E27FC236}">
                <a16:creationId xmlns:a16="http://schemas.microsoft.com/office/drawing/2014/main" id="{4CAAC678-D047-CAA8-AD00-1F69111F7C99}"/>
              </a:ext>
            </a:extLst>
          </p:cNvPr>
          <p:cNvCxnSpPr>
            <a:cxnSpLocks/>
          </p:cNvCxnSpPr>
          <p:nvPr/>
        </p:nvCxnSpPr>
        <p:spPr>
          <a:xfrm>
            <a:off x="8421191" y="602373"/>
            <a:ext cx="0" cy="3743408"/>
          </a:xfrm>
          <a:prstGeom prst="straightConnector1">
            <a:avLst/>
          </a:prstGeom>
          <a:noFill/>
          <a:ln w="9525" cap="flat" cmpd="sng">
            <a:solidFill>
              <a:schemeClr val="dk2"/>
            </a:solidFill>
            <a:prstDash val="solid"/>
            <a:round/>
            <a:headEnd type="none" w="med" len="med"/>
            <a:tailEnd type="none" w="med" len="med"/>
          </a:ln>
        </p:spPr>
      </p:cxnSp>
      <p:sp>
        <p:nvSpPr>
          <p:cNvPr id="26" name="Google Shape;128;p19">
            <a:extLst>
              <a:ext uri="{FF2B5EF4-FFF2-40B4-BE49-F238E27FC236}">
                <a16:creationId xmlns:a16="http://schemas.microsoft.com/office/drawing/2014/main" id="{69C68FF5-88E4-BEC2-149A-38156D1B4191}"/>
              </a:ext>
            </a:extLst>
          </p:cNvPr>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sz="1800"/>
          </a:p>
        </p:txBody>
      </p:sp>
      <p:sp>
        <p:nvSpPr>
          <p:cNvPr id="28" name="Google Shape;130;p19">
            <a:extLst>
              <a:ext uri="{FF2B5EF4-FFF2-40B4-BE49-F238E27FC236}">
                <a16:creationId xmlns:a16="http://schemas.microsoft.com/office/drawing/2014/main" id="{01C99DFF-0245-8473-A209-7A49C01CCCCE}"/>
              </a:ext>
            </a:extLst>
          </p:cNvPr>
          <p:cNvSpPr txBox="1">
            <a:spLocks/>
          </p:cNvSpPr>
          <p:nvPr/>
        </p:nvSpPr>
        <p:spPr>
          <a:xfrm>
            <a:off x="8686206" y="4714436"/>
            <a:ext cx="3354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b="1">
                <a:solidFill>
                  <a:srgbClr val="FFFFFF"/>
                </a:solidFill>
              </a:rPr>
              <a:pPr/>
              <a:t>8</a:t>
            </a:fld>
            <a:endParaRPr lang="en" b="1">
              <a:solidFill>
                <a:srgbClr val="FFFFFF"/>
              </a:solidFill>
            </a:endParaRPr>
          </a:p>
        </p:txBody>
      </p:sp>
    </p:spTree>
    <p:extLst>
      <p:ext uri="{BB962C8B-B14F-4D97-AF65-F5344CB8AC3E}">
        <p14:creationId xmlns:p14="http://schemas.microsoft.com/office/powerpoint/2010/main" val="3445160021"/>
      </p:ext>
    </p:extLst>
  </p:cSld>
  <p:clrMapOvr>
    <a:masterClrMapping/>
  </p:clrMapOvr>
  <mc:AlternateContent xmlns:mc="http://schemas.openxmlformats.org/markup-compatibility/2006" xmlns:p14="http://schemas.microsoft.com/office/powerpoint/2010/main">
    <mc:Choice Requires="p14">
      <p:transition spd="slow" p14:dur="3000" advClick="0" advTm="15000">
        <p:split/>
      </p:transition>
    </mc:Choice>
    <mc:Fallback xmlns="">
      <p:transition spd="slow" advClick="0" advTm="15000">
        <p:spli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2"/>
          <p:cNvPicPr preferRelativeResize="0"/>
          <p:nvPr/>
        </p:nvPicPr>
        <p:blipFill rotWithShape="1">
          <a:blip r:embed="rId3">
            <a:alphaModFix/>
          </a:blip>
          <a:srcRect t="28723" b="16721"/>
          <a:stretch/>
        </p:blipFill>
        <p:spPr>
          <a:xfrm>
            <a:off x="4756125" y="2902283"/>
            <a:ext cx="4387875" cy="1700783"/>
          </a:xfrm>
          <a:prstGeom prst="rect">
            <a:avLst/>
          </a:prstGeom>
          <a:noFill/>
          <a:ln>
            <a:noFill/>
          </a:ln>
        </p:spPr>
      </p:pic>
      <p:pic>
        <p:nvPicPr>
          <p:cNvPr id="168" name="Google Shape;168;p22"/>
          <p:cNvPicPr preferRelativeResize="0"/>
          <p:nvPr/>
        </p:nvPicPr>
        <p:blipFill rotWithShape="1">
          <a:blip r:embed="rId4">
            <a:alphaModFix/>
          </a:blip>
          <a:srcRect t="12148" r="1903" b="26464"/>
          <a:stretch/>
        </p:blipFill>
        <p:spPr>
          <a:xfrm>
            <a:off x="0" y="2907600"/>
            <a:ext cx="4650599" cy="1697101"/>
          </a:xfrm>
          <a:prstGeom prst="rect">
            <a:avLst/>
          </a:prstGeom>
          <a:noFill/>
          <a:ln>
            <a:noFill/>
          </a:ln>
        </p:spPr>
      </p:pic>
      <p:pic>
        <p:nvPicPr>
          <p:cNvPr id="169" name="Google Shape;169;p22"/>
          <p:cNvPicPr preferRelativeResize="0"/>
          <p:nvPr/>
        </p:nvPicPr>
        <p:blipFill rotWithShape="1">
          <a:blip r:embed="rId5">
            <a:alphaModFix/>
          </a:blip>
          <a:srcRect l="2313" t="12890" r="9370" b="39682"/>
          <a:stretch/>
        </p:blipFill>
        <p:spPr>
          <a:xfrm>
            <a:off x="-6705" y="1215614"/>
            <a:ext cx="4650450" cy="1576299"/>
          </a:xfrm>
          <a:prstGeom prst="rect">
            <a:avLst/>
          </a:prstGeom>
          <a:noFill/>
          <a:ln>
            <a:noFill/>
          </a:ln>
        </p:spPr>
      </p:pic>
      <p:sp>
        <p:nvSpPr>
          <p:cNvPr id="171" name="Google Shape;171;p22"/>
          <p:cNvSpPr/>
          <p:nvPr/>
        </p:nvSpPr>
        <p:spPr>
          <a:xfrm>
            <a:off x="8729100" y="4792251"/>
            <a:ext cx="420300" cy="2205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2"/>
          <p:cNvSpPr txBox="1"/>
          <p:nvPr/>
        </p:nvSpPr>
        <p:spPr>
          <a:xfrm>
            <a:off x="208604" y="140505"/>
            <a:ext cx="14334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tx1"/>
                </a:solidFill>
              </a:rPr>
              <a:t>$292M</a:t>
            </a:r>
            <a:endParaRPr sz="3200">
              <a:solidFill>
                <a:schemeClr val="tx1"/>
              </a:solidFill>
            </a:endParaRPr>
          </a:p>
        </p:txBody>
      </p:sp>
      <p:sp>
        <p:nvSpPr>
          <p:cNvPr id="173" name="Google Shape;173;p22"/>
          <p:cNvSpPr txBox="1">
            <a:spLocks noGrp="1"/>
          </p:cNvSpPr>
          <p:nvPr>
            <p:ph type="sldNum" idx="12"/>
          </p:nvPr>
        </p:nvSpPr>
        <p:spPr>
          <a:xfrm>
            <a:off x="8685801" y="4707951"/>
            <a:ext cx="3354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b="1">
                <a:solidFill>
                  <a:srgbClr val="FFFFFF"/>
                </a:solidFill>
              </a:rPr>
              <a:t>9</a:t>
            </a:fld>
            <a:endParaRPr b="1">
              <a:solidFill>
                <a:srgbClr val="FFFFFF"/>
              </a:solidFill>
            </a:endParaRPr>
          </a:p>
        </p:txBody>
      </p:sp>
      <p:sp>
        <p:nvSpPr>
          <p:cNvPr id="174" name="Google Shape;174;p22"/>
          <p:cNvSpPr txBox="1"/>
          <p:nvPr/>
        </p:nvSpPr>
        <p:spPr>
          <a:xfrm>
            <a:off x="100450" y="767800"/>
            <a:ext cx="1709100" cy="45177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rPr>
              <a:t> </a:t>
            </a:r>
            <a:r>
              <a:rPr lang="en-US" sz="1200">
                <a:solidFill>
                  <a:schemeClr val="tx1"/>
                </a:solidFill>
              </a:rPr>
              <a:t>FY25 Revenue</a:t>
            </a:r>
            <a:endParaRPr sz="1200">
              <a:solidFill>
                <a:schemeClr val="tx1"/>
              </a:solidFill>
            </a:endParaRPr>
          </a:p>
          <a:p>
            <a:pPr marL="0" lvl="0" indent="0" algn="ctr" rtl="0">
              <a:spcBef>
                <a:spcPts val="0"/>
              </a:spcBef>
              <a:spcAft>
                <a:spcPts val="0"/>
              </a:spcAft>
              <a:buClr>
                <a:srgbClr val="000000"/>
              </a:buClr>
              <a:buSzPts val="1100"/>
              <a:buFont typeface="Arial"/>
              <a:buNone/>
            </a:pPr>
            <a:endParaRPr sz="1200">
              <a:solidFill>
                <a:schemeClr val="dk1"/>
              </a:solidFill>
            </a:endParaRPr>
          </a:p>
        </p:txBody>
      </p:sp>
      <p:cxnSp>
        <p:nvCxnSpPr>
          <p:cNvPr id="175" name="Google Shape;175;p22"/>
          <p:cNvCxnSpPr/>
          <p:nvPr/>
        </p:nvCxnSpPr>
        <p:spPr>
          <a:xfrm>
            <a:off x="287295" y="782253"/>
            <a:ext cx="1335000" cy="0"/>
          </a:xfrm>
          <a:prstGeom prst="straightConnector1">
            <a:avLst/>
          </a:prstGeom>
          <a:noFill/>
          <a:ln w="9525" cap="flat" cmpd="sng">
            <a:solidFill>
              <a:schemeClr val="dk2"/>
            </a:solidFill>
            <a:prstDash val="solid"/>
            <a:round/>
            <a:headEnd type="none" w="med" len="med"/>
            <a:tailEnd type="none" w="med" len="med"/>
          </a:ln>
        </p:spPr>
      </p:cxnSp>
      <p:sp>
        <p:nvSpPr>
          <p:cNvPr id="176" name="Google Shape;176;p22"/>
          <p:cNvSpPr txBox="1"/>
          <p:nvPr/>
        </p:nvSpPr>
        <p:spPr>
          <a:xfrm>
            <a:off x="2092429" y="140505"/>
            <a:ext cx="1652729" cy="64886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tx1"/>
                </a:solidFill>
              </a:rPr>
              <a:t>$7.4M</a:t>
            </a:r>
          </a:p>
        </p:txBody>
      </p:sp>
      <p:sp>
        <p:nvSpPr>
          <p:cNvPr id="177" name="Google Shape;177;p22"/>
          <p:cNvSpPr txBox="1"/>
          <p:nvPr/>
        </p:nvSpPr>
        <p:spPr>
          <a:xfrm>
            <a:off x="1794400" y="767800"/>
            <a:ext cx="2139300" cy="922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200">
                <a:solidFill>
                  <a:schemeClr val="tx1"/>
                </a:solidFill>
              </a:rPr>
              <a:t>FY25 </a:t>
            </a:r>
            <a:r>
              <a:rPr lang="en" sz="1200">
                <a:solidFill>
                  <a:schemeClr val="tx1"/>
                </a:solidFill>
              </a:rPr>
              <a:t>Adj. EBITDA*</a:t>
            </a:r>
            <a:endParaRPr sz="1200">
              <a:solidFill>
                <a:schemeClr val="tx1"/>
              </a:solidFill>
            </a:endParaRPr>
          </a:p>
        </p:txBody>
      </p:sp>
      <p:cxnSp>
        <p:nvCxnSpPr>
          <p:cNvPr id="178" name="Google Shape;178;p22"/>
          <p:cNvCxnSpPr/>
          <p:nvPr/>
        </p:nvCxnSpPr>
        <p:spPr>
          <a:xfrm>
            <a:off x="2171120" y="782253"/>
            <a:ext cx="1335000" cy="0"/>
          </a:xfrm>
          <a:prstGeom prst="straightConnector1">
            <a:avLst/>
          </a:prstGeom>
          <a:noFill/>
          <a:ln w="9525" cap="flat" cmpd="sng">
            <a:solidFill>
              <a:schemeClr val="dk2"/>
            </a:solidFill>
            <a:prstDash val="solid"/>
            <a:round/>
            <a:headEnd type="none" w="med" len="med"/>
            <a:tailEnd type="none" w="med" len="med"/>
          </a:ln>
        </p:spPr>
      </p:cxnSp>
      <p:sp>
        <p:nvSpPr>
          <p:cNvPr id="179" name="Google Shape;179;p22"/>
          <p:cNvSpPr txBox="1"/>
          <p:nvPr/>
        </p:nvSpPr>
        <p:spPr>
          <a:xfrm>
            <a:off x="3897554" y="140505"/>
            <a:ext cx="14334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tx1"/>
                </a:solidFill>
                <a:highlight>
                  <a:srgbClr val="FFFFFF"/>
                </a:highlight>
              </a:rPr>
              <a:t>4</a:t>
            </a:r>
            <a:endParaRPr sz="3200" b="1">
              <a:solidFill>
                <a:schemeClr val="tx1"/>
              </a:solidFill>
              <a:highlight>
                <a:srgbClr val="FFFFFF"/>
              </a:highlight>
            </a:endParaRPr>
          </a:p>
        </p:txBody>
      </p:sp>
      <p:sp>
        <p:nvSpPr>
          <p:cNvPr id="180" name="Google Shape;180;p22"/>
          <p:cNvSpPr txBox="1"/>
          <p:nvPr/>
        </p:nvSpPr>
        <p:spPr>
          <a:xfrm>
            <a:off x="3867933" y="767800"/>
            <a:ext cx="1556400" cy="34286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CORE SEGMENTS</a:t>
            </a:r>
            <a:endParaRPr sz="1200">
              <a:solidFill>
                <a:schemeClr val="dk1"/>
              </a:solidFill>
            </a:endParaRPr>
          </a:p>
        </p:txBody>
      </p:sp>
      <p:cxnSp>
        <p:nvCxnSpPr>
          <p:cNvPr id="181" name="Google Shape;181;p22"/>
          <p:cNvCxnSpPr/>
          <p:nvPr/>
        </p:nvCxnSpPr>
        <p:spPr>
          <a:xfrm>
            <a:off x="3976245" y="782253"/>
            <a:ext cx="1335000" cy="0"/>
          </a:xfrm>
          <a:prstGeom prst="straightConnector1">
            <a:avLst/>
          </a:prstGeom>
          <a:noFill/>
          <a:ln w="9525" cap="flat" cmpd="sng">
            <a:solidFill>
              <a:schemeClr val="dk2"/>
            </a:solidFill>
            <a:prstDash val="solid"/>
            <a:round/>
            <a:headEnd type="none" w="med" len="med"/>
            <a:tailEnd type="none" w="med" len="med"/>
          </a:ln>
        </p:spPr>
      </p:cxnSp>
      <p:sp>
        <p:nvSpPr>
          <p:cNvPr id="182" name="Google Shape;182;p22"/>
          <p:cNvSpPr txBox="1"/>
          <p:nvPr/>
        </p:nvSpPr>
        <p:spPr>
          <a:xfrm>
            <a:off x="5711929" y="161249"/>
            <a:ext cx="14334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dk1"/>
                </a:solidFill>
                <a:highlight>
                  <a:srgbClr val="FFFFFF"/>
                </a:highlight>
              </a:rPr>
              <a:t>16</a:t>
            </a:r>
            <a:endParaRPr sz="3200">
              <a:solidFill>
                <a:srgbClr val="595959"/>
              </a:solidFill>
              <a:highlight>
                <a:srgbClr val="FFFFFF"/>
              </a:highlight>
            </a:endParaRPr>
          </a:p>
        </p:txBody>
      </p:sp>
      <p:sp>
        <p:nvSpPr>
          <p:cNvPr id="183" name="Google Shape;183;p22"/>
          <p:cNvSpPr txBox="1"/>
          <p:nvPr/>
        </p:nvSpPr>
        <p:spPr>
          <a:xfrm>
            <a:off x="5711929" y="767805"/>
            <a:ext cx="1492200" cy="92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COMPANIES</a:t>
            </a:r>
            <a:endParaRPr sz="1200">
              <a:solidFill>
                <a:schemeClr val="dk1"/>
              </a:solidFill>
            </a:endParaRPr>
          </a:p>
        </p:txBody>
      </p:sp>
      <p:cxnSp>
        <p:nvCxnSpPr>
          <p:cNvPr id="184" name="Google Shape;184;p22"/>
          <p:cNvCxnSpPr/>
          <p:nvPr/>
        </p:nvCxnSpPr>
        <p:spPr>
          <a:xfrm>
            <a:off x="5790620" y="782253"/>
            <a:ext cx="1335000" cy="0"/>
          </a:xfrm>
          <a:prstGeom prst="straightConnector1">
            <a:avLst/>
          </a:prstGeom>
          <a:noFill/>
          <a:ln w="9525" cap="flat" cmpd="sng">
            <a:solidFill>
              <a:schemeClr val="dk2"/>
            </a:solidFill>
            <a:prstDash val="solid"/>
            <a:round/>
            <a:headEnd type="none" w="med" len="med"/>
            <a:tailEnd type="none" w="med" len="med"/>
          </a:ln>
        </p:spPr>
      </p:cxnSp>
      <p:sp>
        <p:nvSpPr>
          <p:cNvPr id="185" name="Google Shape;185;p22"/>
          <p:cNvSpPr txBox="1"/>
          <p:nvPr/>
        </p:nvSpPr>
        <p:spPr>
          <a:xfrm>
            <a:off x="7447604" y="140505"/>
            <a:ext cx="14334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dk1"/>
                </a:solidFill>
              </a:rPr>
              <a:t>646</a:t>
            </a:r>
            <a:endParaRPr sz="3200">
              <a:solidFill>
                <a:srgbClr val="595959"/>
              </a:solidFill>
            </a:endParaRPr>
          </a:p>
        </p:txBody>
      </p:sp>
      <p:sp>
        <p:nvSpPr>
          <p:cNvPr id="186" name="Google Shape;186;p22"/>
          <p:cNvSpPr txBox="1"/>
          <p:nvPr/>
        </p:nvSpPr>
        <p:spPr>
          <a:xfrm>
            <a:off x="7447600" y="767802"/>
            <a:ext cx="1492200" cy="4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rPr>
              <a:t>EMPLOYEES</a:t>
            </a:r>
            <a:endParaRPr sz="1200">
              <a:solidFill>
                <a:schemeClr val="dk1"/>
              </a:solidFill>
            </a:endParaRPr>
          </a:p>
        </p:txBody>
      </p:sp>
      <p:cxnSp>
        <p:nvCxnSpPr>
          <p:cNvPr id="187" name="Google Shape;187;p22"/>
          <p:cNvCxnSpPr/>
          <p:nvPr/>
        </p:nvCxnSpPr>
        <p:spPr>
          <a:xfrm>
            <a:off x="7546004" y="767800"/>
            <a:ext cx="1335000" cy="0"/>
          </a:xfrm>
          <a:prstGeom prst="straightConnector1">
            <a:avLst/>
          </a:prstGeom>
          <a:noFill/>
          <a:ln w="9525" cap="flat" cmpd="sng">
            <a:solidFill>
              <a:schemeClr val="dk2"/>
            </a:solidFill>
            <a:prstDash val="solid"/>
            <a:round/>
            <a:headEnd type="none" w="med" len="med"/>
            <a:tailEnd type="none" w="med" len="med"/>
          </a:ln>
        </p:spPr>
      </p:cxnSp>
      <p:sp>
        <p:nvSpPr>
          <p:cNvPr id="188" name="Google Shape;188;p22"/>
          <p:cNvSpPr txBox="1"/>
          <p:nvPr/>
        </p:nvSpPr>
        <p:spPr>
          <a:xfrm>
            <a:off x="4756125" y="3383618"/>
            <a:ext cx="4375200" cy="922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FFFFFF"/>
                </a:solidFill>
              </a:rPr>
              <a:t>OVERNIGHT AIR CARGO</a:t>
            </a:r>
            <a:endParaRPr sz="2000">
              <a:solidFill>
                <a:srgbClr val="FFFFFF"/>
              </a:solidFill>
            </a:endParaRPr>
          </a:p>
        </p:txBody>
      </p:sp>
      <p:cxnSp>
        <p:nvCxnSpPr>
          <p:cNvPr id="189" name="Google Shape;189;p22"/>
          <p:cNvCxnSpPr>
            <a:cxnSpLocks/>
          </p:cNvCxnSpPr>
          <p:nvPr/>
        </p:nvCxnSpPr>
        <p:spPr>
          <a:xfrm>
            <a:off x="0" y="2830475"/>
            <a:ext cx="9077255" cy="0"/>
          </a:xfrm>
          <a:prstGeom prst="straightConnector1">
            <a:avLst/>
          </a:prstGeom>
          <a:noFill/>
          <a:ln w="114300" cap="flat" cmpd="sng">
            <a:solidFill>
              <a:srgbClr val="FFFFFF"/>
            </a:solidFill>
            <a:prstDash val="solid"/>
            <a:round/>
            <a:headEnd type="none" w="med" len="med"/>
            <a:tailEnd type="none" w="med" len="med"/>
          </a:ln>
        </p:spPr>
      </p:cxnSp>
      <p:cxnSp>
        <p:nvCxnSpPr>
          <p:cNvPr id="191" name="Google Shape;191;p22"/>
          <p:cNvCxnSpPr>
            <a:cxnSpLocks/>
          </p:cNvCxnSpPr>
          <p:nvPr/>
        </p:nvCxnSpPr>
        <p:spPr>
          <a:xfrm>
            <a:off x="0" y="2830475"/>
            <a:ext cx="9021201" cy="0"/>
          </a:xfrm>
          <a:prstGeom prst="straightConnector1">
            <a:avLst/>
          </a:prstGeom>
          <a:noFill/>
          <a:ln w="114300" cap="flat" cmpd="sng">
            <a:solidFill>
              <a:srgbClr val="FFFFFF"/>
            </a:solidFill>
            <a:prstDash val="solid"/>
            <a:round/>
            <a:headEnd type="none" w="med" len="med"/>
            <a:tailEnd type="none" w="med" len="med"/>
          </a:ln>
        </p:spPr>
      </p:cxnSp>
      <p:sp>
        <p:nvSpPr>
          <p:cNvPr id="192" name="Google Shape;192;p22"/>
          <p:cNvSpPr/>
          <p:nvPr/>
        </p:nvSpPr>
        <p:spPr>
          <a:xfrm>
            <a:off x="149" y="1219144"/>
            <a:ext cx="4650450" cy="1550048"/>
          </a:xfrm>
          <a:prstGeom prst="rect">
            <a:avLst/>
          </a:prstGeom>
          <a:solidFill>
            <a:srgbClr val="000000">
              <a:alpha val="37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3" name="Google Shape;193;p22"/>
          <p:cNvSpPr txBox="1"/>
          <p:nvPr/>
        </p:nvSpPr>
        <p:spPr>
          <a:xfrm>
            <a:off x="208604" y="1655143"/>
            <a:ext cx="4237500" cy="922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b="1">
                <a:solidFill>
                  <a:srgbClr val="FFFFFF"/>
                </a:solidFill>
              </a:rPr>
              <a:t>COMMERCIAL </a:t>
            </a:r>
            <a:r>
              <a:rPr lang="en-US" sz="2000" b="1">
                <a:solidFill>
                  <a:srgbClr val="FFFFFF"/>
                </a:solidFill>
              </a:rPr>
              <a:t>AIRCRAFT ENGINES AND PARTS</a:t>
            </a:r>
            <a:endParaRPr sz="2000">
              <a:solidFill>
                <a:srgbClr val="FFFFFF"/>
              </a:solidFill>
            </a:endParaRPr>
          </a:p>
          <a:p>
            <a:pPr marL="0" lvl="0" indent="0" algn="ctr" rtl="0">
              <a:spcBef>
                <a:spcPts val="0"/>
              </a:spcBef>
              <a:spcAft>
                <a:spcPts val="0"/>
              </a:spcAft>
              <a:buNone/>
            </a:pPr>
            <a:endParaRPr sz="2000">
              <a:solidFill>
                <a:srgbClr val="FFFFFF"/>
              </a:solidFill>
            </a:endParaRPr>
          </a:p>
        </p:txBody>
      </p:sp>
      <p:pic>
        <p:nvPicPr>
          <p:cNvPr id="194" name="Google Shape;194;p22"/>
          <p:cNvPicPr preferRelativeResize="0"/>
          <p:nvPr/>
        </p:nvPicPr>
        <p:blipFill>
          <a:blip r:embed="rId6">
            <a:alphaModFix/>
          </a:blip>
          <a:stretch>
            <a:fillRect/>
          </a:stretch>
        </p:blipFill>
        <p:spPr>
          <a:xfrm>
            <a:off x="212750" y="4804377"/>
            <a:ext cx="566381" cy="200737"/>
          </a:xfrm>
          <a:prstGeom prst="rect">
            <a:avLst/>
          </a:prstGeom>
          <a:noFill/>
          <a:ln>
            <a:noFill/>
          </a:ln>
        </p:spPr>
      </p:pic>
      <p:pic>
        <p:nvPicPr>
          <p:cNvPr id="195" name="Google Shape;195;p22"/>
          <p:cNvPicPr preferRelativeResize="0"/>
          <p:nvPr/>
        </p:nvPicPr>
        <p:blipFill>
          <a:blip r:embed="rId7">
            <a:alphaModFix/>
          </a:blip>
          <a:stretch>
            <a:fillRect/>
          </a:stretch>
        </p:blipFill>
        <p:spPr>
          <a:xfrm>
            <a:off x="818217" y="4794500"/>
            <a:ext cx="2262669" cy="220500"/>
          </a:xfrm>
          <a:prstGeom prst="rect">
            <a:avLst/>
          </a:prstGeom>
          <a:noFill/>
          <a:ln>
            <a:noFill/>
          </a:ln>
        </p:spPr>
      </p:pic>
      <p:sp>
        <p:nvSpPr>
          <p:cNvPr id="196" name="Google Shape;196;p22"/>
          <p:cNvSpPr/>
          <p:nvPr/>
        </p:nvSpPr>
        <p:spPr>
          <a:xfrm>
            <a:off x="12675" y="2907600"/>
            <a:ext cx="4643745" cy="1697100"/>
          </a:xfrm>
          <a:prstGeom prst="rect">
            <a:avLst/>
          </a:prstGeom>
          <a:solidFill>
            <a:srgbClr val="000000">
              <a:alpha val="3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97" name="Google Shape;197;p22"/>
          <p:cNvSpPr txBox="1"/>
          <p:nvPr/>
        </p:nvSpPr>
        <p:spPr>
          <a:xfrm>
            <a:off x="188500" y="3378250"/>
            <a:ext cx="4147200" cy="922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solidFill>
                  <a:srgbClr val="FFFFFF"/>
                </a:solidFill>
              </a:rPr>
              <a:t>GROUND SUPPORT EQUIPMENT</a:t>
            </a:r>
            <a:endParaRPr sz="2000" dirty="0">
              <a:solidFill>
                <a:srgbClr val="FFFFFF"/>
              </a:solidFill>
            </a:endParaRPr>
          </a:p>
        </p:txBody>
      </p:sp>
      <p:sp>
        <p:nvSpPr>
          <p:cNvPr id="2" name="TextBox 1">
            <a:extLst>
              <a:ext uri="{FF2B5EF4-FFF2-40B4-BE49-F238E27FC236}">
                <a16:creationId xmlns:a16="http://schemas.microsoft.com/office/drawing/2014/main" id="{E0466835-75BE-4FFC-B84C-CDEB00B6D1E5}"/>
              </a:ext>
            </a:extLst>
          </p:cNvPr>
          <p:cNvSpPr txBox="1"/>
          <p:nvPr/>
        </p:nvSpPr>
        <p:spPr>
          <a:xfrm>
            <a:off x="6095130" y="4798569"/>
            <a:ext cx="2639945" cy="230832"/>
          </a:xfrm>
          <a:prstGeom prst="rect">
            <a:avLst/>
          </a:prstGeom>
          <a:noFill/>
        </p:spPr>
        <p:txBody>
          <a:bodyPr wrap="square" rtlCol="0">
            <a:spAutoFit/>
          </a:bodyPr>
          <a:lstStyle/>
          <a:p>
            <a:r>
              <a:rPr lang="en-US" sz="900"/>
              <a:t>*See Adjusted EBITDA reconciliation on slide 35</a:t>
            </a:r>
          </a:p>
        </p:txBody>
      </p:sp>
      <p:pic>
        <p:nvPicPr>
          <p:cNvPr id="5" name="Picture 4" descr="A close-up of a newspaper and glasses">
            <a:extLst>
              <a:ext uri="{FF2B5EF4-FFF2-40B4-BE49-F238E27FC236}">
                <a16:creationId xmlns:a16="http://schemas.microsoft.com/office/drawing/2014/main" id="{47041FD7-8203-B9F4-1038-BB9D05EEC683}"/>
              </a:ext>
            </a:extLst>
          </p:cNvPr>
          <p:cNvPicPr>
            <a:picLocks noChangeAspect="1"/>
          </p:cNvPicPr>
          <p:nvPr/>
        </p:nvPicPr>
        <p:blipFill>
          <a:blip r:embed="rId8">
            <a:duotone>
              <a:prstClr val="black"/>
              <a:schemeClr val="accent2">
                <a:tint val="45000"/>
                <a:satMod val="400000"/>
              </a:schemeClr>
            </a:duotone>
            <a:alphaModFix/>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4750899" y="1222902"/>
            <a:ext cx="4387875" cy="1553640"/>
          </a:xfrm>
          <a:prstGeom prst="rect">
            <a:avLst/>
          </a:prstGeom>
          <a:solidFill>
            <a:schemeClr val="tx1"/>
          </a:solidFill>
        </p:spPr>
      </p:pic>
      <p:sp>
        <p:nvSpPr>
          <p:cNvPr id="4" name="Google Shape;196;p22">
            <a:extLst>
              <a:ext uri="{FF2B5EF4-FFF2-40B4-BE49-F238E27FC236}">
                <a16:creationId xmlns:a16="http://schemas.microsoft.com/office/drawing/2014/main" id="{6684B1F2-DC3B-C11F-4D22-D370EE2CCD0D}"/>
              </a:ext>
            </a:extLst>
          </p:cNvPr>
          <p:cNvSpPr/>
          <p:nvPr/>
        </p:nvSpPr>
        <p:spPr>
          <a:xfrm>
            <a:off x="4757754" y="1215552"/>
            <a:ext cx="4373571" cy="1560989"/>
          </a:xfrm>
          <a:prstGeom prst="rect">
            <a:avLst/>
          </a:prstGeom>
          <a:solidFill>
            <a:srgbClr val="000000">
              <a:alpha val="38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 name="TextBox 5">
            <a:extLst>
              <a:ext uri="{FF2B5EF4-FFF2-40B4-BE49-F238E27FC236}">
                <a16:creationId xmlns:a16="http://schemas.microsoft.com/office/drawing/2014/main" id="{25A6190F-0E2D-B335-58DB-0C2DF8D28AD6}"/>
              </a:ext>
            </a:extLst>
          </p:cNvPr>
          <p:cNvSpPr txBox="1"/>
          <p:nvPr/>
        </p:nvSpPr>
        <p:spPr>
          <a:xfrm>
            <a:off x="5036477" y="1700061"/>
            <a:ext cx="3854513" cy="400110"/>
          </a:xfrm>
          <a:prstGeom prst="rect">
            <a:avLst/>
          </a:prstGeom>
          <a:noFill/>
        </p:spPr>
        <p:txBody>
          <a:bodyPr wrap="square" rtlCol="0">
            <a:spAutoFit/>
          </a:bodyPr>
          <a:lstStyle/>
          <a:p>
            <a:pPr algn="ctr">
              <a:buClr>
                <a:schemeClr val="dk1"/>
              </a:buClr>
              <a:buSzPts val="1100"/>
            </a:pPr>
            <a:r>
              <a:rPr lang="en-US" sz="2000" b="1">
                <a:solidFill>
                  <a:srgbClr val="FFFFFF"/>
                </a:solidFill>
              </a:rPr>
              <a:t>DIGITAL SOLUTIONS</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3FD4CD8-FEE5-451C-9E29-762A4A95FB35}">
  <we:reference id="wa200003915" version="2.0.0.0" store="en-US" storeType="OMEX"/>
  <we:alternateReferences>
    <we:reference id="WA200003915" version="2.0.0.0" store="WA200003915"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8D50E80826894E889F94775E8EEEE4" ma:contentTypeVersion="13" ma:contentTypeDescription="Create a new document." ma:contentTypeScope="" ma:versionID="35551798b860c7006b2730dbe9ae1c3c">
  <xsd:schema xmlns:xsd="http://www.w3.org/2001/XMLSchema" xmlns:xs="http://www.w3.org/2001/XMLSchema" xmlns:p="http://schemas.microsoft.com/office/2006/metadata/properties" xmlns:ns2="31a2007b-9359-4d7e-83ed-92b858c0f4ca" xmlns:ns3="f6c3f703-b8c4-4f65-8e01-d80f2bcb13b0" targetNamespace="http://schemas.microsoft.com/office/2006/metadata/properties" ma:root="true" ma:fieldsID="051670158bb2dd5a28a00e95273f8d7b" ns2:_="" ns3:_="">
    <xsd:import namespace="31a2007b-9359-4d7e-83ed-92b858c0f4ca"/>
    <xsd:import namespace="f6c3f703-b8c4-4f65-8e01-d80f2bcb13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a2007b-9359-4d7e-83ed-92b858c0f4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6b3304b-899f-45c6-8ff4-e9e95ad87ed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c3f703-b8c4-4f65-8e01-d80f2bcb13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85acd5d-2e84-47ae-99b6-8b9a5c1470cc}" ma:internalName="TaxCatchAll" ma:showField="CatchAllData" ma:web="f6c3f703-b8c4-4f65-8e01-d80f2bcb13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a2007b-9359-4d7e-83ed-92b858c0f4ca">
      <Terms xmlns="http://schemas.microsoft.com/office/infopath/2007/PartnerControls"/>
    </lcf76f155ced4ddcb4097134ff3c332f>
    <TaxCatchAll xmlns="f6c3f703-b8c4-4f65-8e01-d80f2bcb13b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3F58D4-82F7-4E67-B91C-517FF582C405}">
  <ds:schemaRefs>
    <ds:schemaRef ds:uri="31a2007b-9359-4d7e-83ed-92b858c0f4ca"/>
    <ds:schemaRef ds:uri="f6c3f703-b8c4-4f65-8e01-d80f2bcb13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EF24FA-457C-4BED-989C-DA1EAF874485}">
  <ds:schemaRefs>
    <ds:schemaRef ds:uri="31a2007b-9359-4d7e-83ed-92b858c0f4ca"/>
    <ds:schemaRef ds:uri="f6c3f703-b8c4-4f65-8e01-d80f2bcb13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BAE7958-0548-4711-B215-63A2C864F4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6536</Words>
  <Application>Microsoft Office PowerPoint</Application>
  <PresentationFormat>On-screen Show (16:9)</PresentationFormat>
  <Paragraphs>701</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Open Sans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Swenson</dc:creator>
  <cp:lastModifiedBy>Nathan Duchenes</cp:lastModifiedBy>
  <cp:revision>8</cp:revision>
  <cp:lastPrinted>2025-02-10T20:25:10Z</cp:lastPrinted>
  <dcterms:modified xsi:type="dcterms:W3CDTF">2025-06-30T15:17:46Z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0x010100938D50E80826894E889F94775E8EEEE4</vt:lpwstr>
  </property>
  <property fmtid="{D5CDD505-2E9C-101B-9397-08002B2CF9AE}" pid="3" name="MSIP_Label_fc6d61e7-53fc-4f2e-9fa4-89136200e5cf_Enabled">
    <vt:lpwstr>true</vt:lpwstr>
  </property>
  <property fmtid="{D5CDD505-2E9C-101B-9397-08002B2CF9AE}" pid="4" name="MSIP_Label_fc6d61e7-53fc-4f2e-9fa4-89136200e5cf_SetDate">
    <vt:lpwstr>2023-06-22T14:32:26Z</vt:lpwstr>
  </property>
  <property fmtid="{D5CDD505-2E9C-101B-9397-08002B2CF9AE}" pid="5" name="MSIP_Label_fc6d61e7-53fc-4f2e-9fa4-89136200e5cf_Method">
    <vt:lpwstr>Standard</vt:lpwstr>
  </property>
  <property fmtid="{D5CDD505-2E9C-101B-9397-08002B2CF9AE}" pid="6" name="MSIP_Label_fc6d61e7-53fc-4f2e-9fa4-89136200e5cf_Name">
    <vt:lpwstr>defa4170-0d19-0005-0004-bc88714345d2</vt:lpwstr>
  </property>
  <property fmtid="{D5CDD505-2E9C-101B-9397-08002B2CF9AE}" pid="7" name="MSIP_Label_fc6d61e7-53fc-4f2e-9fa4-89136200e5cf_SiteId">
    <vt:lpwstr>08ceee3a-b3fb-445e-8bfa-68b3435b5a37</vt:lpwstr>
  </property>
  <property fmtid="{D5CDD505-2E9C-101B-9397-08002B2CF9AE}" pid="8" name="MSIP_Label_fc6d61e7-53fc-4f2e-9fa4-89136200e5cf_ActionId">
    <vt:lpwstr>34bb6047-6078-4cf7-a64a-d56db125b634</vt:lpwstr>
  </property>
  <property fmtid="{D5CDD505-2E9C-101B-9397-08002B2CF9AE}" pid="9" name="MSIP_Label_fc6d61e7-53fc-4f2e-9fa4-89136200e5cf_ContentBits">
    <vt:lpwstr>0</vt:lpwstr>
  </property>
  <property fmtid="{D5CDD505-2E9C-101B-9397-08002B2CF9AE}" pid="10" name="MediaServiceImageTags">
    <vt:lpwstr/>
  </property>
</Properties>
</file>